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75" r:id="rId6"/>
    <p:sldId id="273" r:id="rId7"/>
    <p:sldId id="274" r:id="rId8"/>
  </p:sldIdLst>
  <p:sldSz cx="9144000" cy="6858000" type="screen4x3"/>
  <p:notesSz cx="6797675" cy="9926638"/>
  <p:defaultText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3" algn="l" defTabSz="914126" rtl="0" eaLnBrk="1" latinLnBrk="0" hangingPunct="1">
      <a:defRPr sz="1800" kern="1200">
        <a:solidFill>
          <a:schemeClr val="tx1"/>
        </a:solidFill>
        <a:latin typeface="+mn-lt"/>
        <a:ea typeface="+mn-ea"/>
        <a:cs typeface="+mn-cs"/>
      </a:defRPr>
    </a:lvl6pPr>
    <a:lvl7pPr marL="2742376"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6FB"/>
    <a:srgbClr val="D5E7E5"/>
    <a:srgbClr val="A1B0FD"/>
    <a:srgbClr val="95C11F"/>
    <a:srgbClr val="908270"/>
    <a:srgbClr val="D31DCA"/>
    <a:srgbClr val="908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3" indent="0" algn="ctr">
              <a:buNone/>
              <a:defRPr>
                <a:solidFill>
                  <a:schemeClr val="tx1">
                    <a:tint val="75000"/>
                  </a:schemeClr>
                </a:solidFill>
              </a:defRPr>
            </a:lvl6pPr>
            <a:lvl7pPr marL="2742376"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851517-A0C4-4CC6-B5EE-B4E965EB794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19090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851517-A0C4-4CC6-B5EE-B4E965EB794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40931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851517-A0C4-4CC6-B5EE-B4E965EB794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125862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851517-A0C4-4CC6-B5EE-B4E965EB794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18756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6" indent="0">
              <a:buNone/>
              <a:defRPr sz="15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3" indent="0">
              <a:buNone/>
              <a:defRPr sz="1400">
                <a:solidFill>
                  <a:schemeClr val="tx1">
                    <a:tint val="75000"/>
                  </a:schemeClr>
                </a:solidFill>
              </a:defRPr>
            </a:lvl6pPr>
            <a:lvl7pPr marL="2742376" indent="0">
              <a:buNone/>
              <a:defRPr sz="1400">
                <a:solidFill>
                  <a:schemeClr val="tx1">
                    <a:tint val="75000"/>
                  </a:schemeClr>
                </a:solidFill>
              </a:defRPr>
            </a:lvl7pPr>
            <a:lvl8pPr marL="3199439" indent="0">
              <a:buNone/>
              <a:defRPr sz="1400">
                <a:solidFill>
                  <a:schemeClr val="tx1">
                    <a:tint val="75000"/>
                  </a:schemeClr>
                </a:solidFill>
              </a:defRPr>
            </a:lvl8pPr>
            <a:lvl9pPr marL="365650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51517-A0C4-4CC6-B5EE-B4E965EB794B}"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244484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851517-A0C4-4CC6-B5EE-B4E965EB794B}"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154989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3" indent="0">
              <a:buNone/>
              <a:defRPr sz="2000" b="1"/>
            </a:lvl2pPr>
            <a:lvl3pPr marL="914126" indent="0">
              <a:buNone/>
              <a:defRPr sz="1800" b="1"/>
            </a:lvl3pPr>
            <a:lvl4pPr marL="1371188" indent="0">
              <a:buNone/>
              <a:defRPr sz="1500" b="1"/>
            </a:lvl4pPr>
            <a:lvl5pPr marL="1828251" indent="0">
              <a:buNone/>
              <a:defRPr sz="1500" b="1"/>
            </a:lvl5pPr>
            <a:lvl6pPr marL="2285313" indent="0">
              <a:buNone/>
              <a:defRPr sz="1500" b="1"/>
            </a:lvl6pPr>
            <a:lvl7pPr marL="2742376" indent="0">
              <a:buNone/>
              <a:defRPr sz="1500" b="1"/>
            </a:lvl7pPr>
            <a:lvl8pPr marL="3199439" indent="0">
              <a:buNone/>
              <a:defRPr sz="1500" b="1"/>
            </a:lvl8pPr>
            <a:lvl9pPr marL="365650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063" indent="0">
              <a:buNone/>
              <a:defRPr sz="2000" b="1"/>
            </a:lvl2pPr>
            <a:lvl3pPr marL="914126" indent="0">
              <a:buNone/>
              <a:defRPr sz="1800" b="1"/>
            </a:lvl3pPr>
            <a:lvl4pPr marL="1371188" indent="0">
              <a:buNone/>
              <a:defRPr sz="1500" b="1"/>
            </a:lvl4pPr>
            <a:lvl5pPr marL="1828251" indent="0">
              <a:buNone/>
              <a:defRPr sz="1500" b="1"/>
            </a:lvl5pPr>
            <a:lvl6pPr marL="2285313" indent="0">
              <a:buNone/>
              <a:defRPr sz="1500" b="1"/>
            </a:lvl6pPr>
            <a:lvl7pPr marL="2742376" indent="0">
              <a:buNone/>
              <a:defRPr sz="1500" b="1"/>
            </a:lvl7pPr>
            <a:lvl8pPr marL="3199439" indent="0">
              <a:buNone/>
              <a:defRPr sz="1500" b="1"/>
            </a:lvl8pPr>
            <a:lvl9pPr marL="365650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6"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851517-A0C4-4CC6-B5EE-B4E965EB794B}"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150965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851517-A0C4-4CC6-B5EE-B4E965EB794B}"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7694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51517-A0C4-4CC6-B5EE-B4E965EB794B}"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284810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4" cy="4691063"/>
          </a:xfrm>
        </p:spPr>
        <p:txBody>
          <a:bodyPr/>
          <a:lstStyle>
            <a:lvl1pPr marL="0" indent="0">
              <a:buNone/>
              <a:defRPr sz="1400"/>
            </a:lvl1pPr>
            <a:lvl2pPr marL="457063" indent="0">
              <a:buNone/>
              <a:defRPr sz="1200"/>
            </a:lvl2pPr>
            <a:lvl3pPr marL="914126" indent="0">
              <a:buNone/>
              <a:defRPr sz="900"/>
            </a:lvl3pPr>
            <a:lvl4pPr marL="1371188" indent="0">
              <a:buNone/>
              <a:defRPr sz="900"/>
            </a:lvl4pPr>
            <a:lvl5pPr marL="1828251" indent="0">
              <a:buNone/>
              <a:defRPr sz="900"/>
            </a:lvl5pPr>
            <a:lvl6pPr marL="2285313" indent="0">
              <a:buNone/>
              <a:defRPr sz="900"/>
            </a:lvl6pPr>
            <a:lvl7pPr marL="2742376" indent="0">
              <a:buNone/>
              <a:defRPr sz="900"/>
            </a:lvl7pPr>
            <a:lvl8pPr marL="3199439" indent="0">
              <a:buNone/>
              <a:defRPr sz="900"/>
            </a:lvl8pPr>
            <a:lvl9pPr marL="36565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51517-A0C4-4CC6-B5EE-B4E965EB794B}"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306215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63" indent="0">
              <a:buNone/>
              <a:defRPr sz="2800"/>
            </a:lvl2pPr>
            <a:lvl3pPr marL="914126" indent="0">
              <a:buNone/>
              <a:defRPr sz="2400"/>
            </a:lvl3pPr>
            <a:lvl4pPr marL="1371188" indent="0">
              <a:buNone/>
              <a:defRPr sz="2000"/>
            </a:lvl4pPr>
            <a:lvl5pPr marL="1828251" indent="0">
              <a:buNone/>
              <a:defRPr sz="2000"/>
            </a:lvl5pPr>
            <a:lvl6pPr marL="2285313" indent="0">
              <a:buNone/>
              <a:defRPr sz="2000"/>
            </a:lvl6pPr>
            <a:lvl7pPr marL="2742376" indent="0">
              <a:buNone/>
              <a:defRPr sz="2000"/>
            </a:lvl7pPr>
            <a:lvl8pPr marL="3199439" indent="0">
              <a:buNone/>
              <a:defRPr sz="2000"/>
            </a:lvl8pPr>
            <a:lvl9pPr marL="3656502"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3" indent="0">
              <a:buNone/>
              <a:defRPr sz="1200"/>
            </a:lvl2pPr>
            <a:lvl3pPr marL="914126" indent="0">
              <a:buNone/>
              <a:defRPr sz="900"/>
            </a:lvl3pPr>
            <a:lvl4pPr marL="1371188" indent="0">
              <a:buNone/>
              <a:defRPr sz="900"/>
            </a:lvl4pPr>
            <a:lvl5pPr marL="1828251" indent="0">
              <a:buNone/>
              <a:defRPr sz="900"/>
            </a:lvl5pPr>
            <a:lvl6pPr marL="2285313" indent="0">
              <a:buNone/>
              <a:defRPr sz="900"/>
            </a:lvl6pPr>
            <a:lvl7pPr marL="2742376" indent="0">
              <a:buNone/>
              <a:defRPr sz="900"/>
            </a:lvl7pPr>
            <a:lvl8pPr marL="3199439" indent="0">
              <a:buNone/>
              <a:defRPr sz="900"/>
            </a:lvl8pPr>
            <a:lvl9pPr marL="365650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51517-A0C4-4CC6-B5EE-B4E965EB794B}"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FDFEFE-F2D3-4B42-86AA-1FE950C30997}" type="slidenum">
              <a:rPr lang="en-GB" smtClean="0"/>
              <a:t>‹#›</a:t>
            </a:fld>
            <a:endParaRPr lang="en-GB"/>
          </a:p>
        </p:txBody>
      </p:sp>
    </p:spTree>
    <p:extLst>
      <p:ext uri="{BB962C8B-B14F-4D97-AF65-F5344CB8AC3E}">
        <p14:creationId xmlns:p14="http://schemas.microsoft.com/office/powerpoint/2010/main" val="145081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3" tIns="45707" rIns="91413" bIns="4570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13" tIns="45707" rIns="91413"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fld id="{92851517-A0C4-4CC6-B5EE-B4E965EB794B}" type="datetimeFigureOut">
              <a:rPr lang="en-GB" smtClean="0"/>
              <a:t>12/06/2018</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fld id="{3FFDFEFE-F2D3-4B42-86AA-1FE950C30997}" type="slidenum">
              <a:rPr lang="en-GB" smtClean="0"/>
              <a:t>‹#›</a:t>
            </a:fld>
            <a:endParaRPr lang="en-GB"/>
          </a:p>
        </p:txBody>
      </p:sp>
    </p:spTree>
    <p:extLst>
      <p:ext uri="{BB962C8B-B14F-4D97-AF65-F5344CB8AC3E}">
        <p14:creationId xmlns:p14="http://schemas.microsoft.com/office/powerpoint/2010/main" val="250057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26" rtl="0" eaLnBrk="1" latinLnBrk="0" hangingPunct="1">
        <a:spcBef>
          <a:spcPct val="0"/>
        </a:spcBef>
        <a:buNone/>
        <a:defRPr sz="4400"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19" indent="-228531" algn="l" defTabSz="9141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2" indent="-228531" algn="l" defTabSz="9141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5" indent="-228531" algn="l" defTabSz="9141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0" indent="-228531" algn="l" defTabSz="9141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3" indent="-228531" algn="l" defTabSz="9141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3" algn="l" defTabSz="914126" rtl="0" eaLnBrk="1" latinLnBrk="0" hangingPunct="1">
        <a:defRPr sz="1800" kern="1200">
          <a:solidFill>
            <a:schemeClr val="tx1"/>
          </a:solidFill>
          <a:latin typeface="+mn-lt"/>
          <a:ea typeface="+mn-ea"/>
          <a:cs typeface="+mn-cs"/>
        </a:defRPr>
      </a:lvl6pPr>
      <a:lvl7pPr marL="2742376"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 y="21704"/>
            <a:ext cx="9161240" cy="6836296"/>
          </a:xfrm>
          <a:prstGeom prst="rect">
            <a:avLst/>
          </a:prstGeom>
          <a:solidFill>
            <a:srgbClr val="90827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GB" dirty="0"/>
          </a:p>
        </p:txBody>
      </p:sp>
      <p:sp>
        <p:nvSpPr>
          <p:cNvPr id="5" name="TextBox 4"/>
          <p:cNvSpPr txBox="1"/>
          <p:nvPr/>
        </p:nvSpPr>
        <p:spPr>
          <a:xfrm>
            <a:off x="0" y="5288366"/>
            <a:ext cx="9144000" cy="1569634"/>
          </a:xfrm>
          <a:prstGeom prst="rect">
            <a:avLst/>
          </a:prstGeom>
          <a:solidFill>
            <a:srgbClr val="908270"/>
          </a:solidFill>
          <a:ln>
            <a:solidFill>
              <a:srgbClr val="908270"/>
            </a:solidFill>
          </a:ln>
        </p:spPr>
        <p:txBody>
          <a:bodyPr wrap="square" lIns="91413" tIns="45707" rIns="91413" bIns="45707" rtlCol="0">
            <a:spAutoFit/>
          </a:bodyPr>
          <a:lstStyle/>
          <a:p>
            <a:pPr algn="r"/>
            <a:r>
              <a:rPr lang="en-GB" sz="9600" b="1" dirty="0" smtClean="0">
                <a:solidFill>
                  <a:schemeClr val="bg1"/>
                </a:solidFill>
                <a:latin typeface="Comic Sans MS" panose="030F0702030302020204" pitchFamily="66" charset="0"/>
              </a:rPr>
              <a:t>GDPR </a:t>
            </a:r>
            <a:r>
              <a:rPr lang="en-GB" sz="2800" b="1" dirty="0" smtClean="0">
                <a:solidFill>
                  <a:schemeClr val="bg1"/>
                </a:solidFill>
                <a:latin typeface="Comic Sans MS" panose="030F0702030302020204" pitchFamily="66" charset="0"/>
              </a:rPr>
              <a:t>Information and Consent  </a:t>
            </a:r>
            <a:endParaRPr lang="en-GB" sz="2800" b="1" dirty="0">
              <a:solidFill>
                <a:schemeClr val="bg1"/>
              </a:solidFill>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7315"/>
            <a:ext cx="9143999" cy="498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4" y="179784"/>
            <a:ext cx="1191500" cy="110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500" y="186142"/>
            <a:ext cx="1191500" cy="110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91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7975" y="1242181"/>
            <a:ext cx="4624065" cy="5427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7937"/>
            <a:ext cx="9171145" cy="6889254"/>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456623" y="1242181"/>
            <a:ext cx="4176464" cy="738664"/>
          </a:xfrm>
          <a:prstGeom prst="rect">
            <a:avLst/>
          </a:prstGeom>
        </p:spPr>
        <p:txBody>
          <a:bodyPr wrap="square">
            <a:spAutoFit/>
          </a:bodyPr>
          <a:lstStyle/>
          <a:p>
            <a:endParaRPr lang="en-GB" sz="1050" dirty="0" smtClean="0"/>
          </a:p>
          <a:p>
            <a:endParaRPr lang="en-GB" sz="1050" dirty="0"/>
          </a:p>
          <a:p>
            <a:endParaRPr lang="en-GB" sz="1050" dirty="0" smtClean="0"/>
          </a:p>
          <a:p>
            <a:endParaRPr lang="en-GB" sz="1050" dirty="0" smtClean="0"/>
          </a:p>
        </p:txBody>
      </p:sp>
      <p:sp>
        <p:nvSpPr>
          <p:cNvPr id="9" name="AutoShape 5" descr="https://www.yammer.com/api/v1/uploaded_files/103492764/version/104072934/preview/Image%20Today%2008:45: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291518" y="1832778"/>
            <a:ext cx="5792650" cy="369332"/>
          </a:xfrm>
          <a:prstGeom prst="rect">
            <a:avLst/>
          </a:prstGeom>
        </p:spPr>
        <p:txBody>
          <a:bodyPr wrap="square">
            <a:spAutoFit/>
          </a:bodyPr>
          <a:lstStyle/>
          <a:p>
            <a:r>
              <a:rPr lang="en-GB" dirty="0"/>
              <a:t> </a:t>
            </a:r>
          </a:p>
        </p:txBody>
      </p:sp>
      <p:sp>
        <p:nvSpPr>
          <p:cNvPr id="24" name="Rectangle 23"/>
          <p:cNvSpPr/>
          <p:nvPr/>
        </p:nvSpPr>
        <p:spPr>
          <a:xfrm>
            <a:off x="178123" y="192336"/>
            <a:ext cx="4248472" cy="6477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GB" sz="1200" dirty="0" smtClean="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200" dirty="0" smtClean="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200" dirty="0" smtClean="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200" dirty="0" smtClean="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200" dirty="0" smtClean="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r>
              <a:rPr lang="en-GB" sz="1400" dirty="0" smtClean="0">
                <a:solidFill>
                  <a:schemeClr val="tx1"/>
                </a:solidFill>
              </a:rPr>
              <a:t>Data Protection </a:t>
            </a:r>
            <a:r>
              <a:rPr lang="en-GB" sz="1400" dirty="0">
                <a:solidFill>
                  <a:schemeClr val="tx1"/>
                </a:solidFill>
              </a:rPr>
              <a:t>L</a:t>
            </a:r>
            <a:r>
              <a:rPr lang="en-GB" sz="1400" dirty="0" smtClean="0">
                <a:solidFill>
                  <a:schemeClr val="tx1"/>
                </a:solidFill>
              </a:rPr>
              <a:t>aw in the UK changes from May 2018</a:t>
            </a:r>
          </a:p>
          <a:p>
            <a:pPr algn="ctr"/>
            <a:endParaRPr lang="en-GB" sz="1400" dirty="0">
              <a:solidFill>
                <a:schemeClr val="tx1"/>
              </a:solidFill>
            </a:endParaRPr>
          </a:p>
          <a:p>
            <a:pPr algn="ctr"/>
            <a:r>
              <a:rPr lang="en-GB" sz="1400" b="1" dirty="0" smtClean="0">
                <a:solidFill>
                  <a:srgbClr val="95C11F"/>
                </a:solidFill>
              </a:rPr>
              <a:t>Its now called the </a:t>
            </a:r>
          </a:p>
          <a:p>
            <a:pPr algn="ctr"/>
            <a:r>
              <a:rPr lang="en-GB" sz="1400" b="1" dirty="0" smtClean="0">
                <a:solidFill>
                  <a:srgbClr val="95C11F"/>
                </a:solidFill>
              </a:rPr>
              <a:t>General Data Protection Regulation </a:t>
            </a:r>
          </a:p>
          <a:p>
            <a:pPr algn="ctr"/>
            <a:r>
              <a:rPr lang="en-GB" sz="1400" b="1" dirty="0">
                <a:solidFill>
                  <a:srgbClr val="95C11F"/>
                </a:solidFill>
              </a:rPr>
              <a:t>a</a:t>
            </a:r>
            <a:r>
              <a:rPr lang="en-GB" sz="1400" b="1" dirty="0" smtClean="0">
                <a:solidFill>
                  <a:srgbClr val="95C11F"/>
                </a:solidFill>
              </a:rPr>
              <a:t>lso known as GDPR</a:t>
            </a:r>
          </a:p>
          <a:p>
            <a:pPr algn="ctr"/>
            <a:endParaRPr lang="en-GB" sz="1400" dirty="0">
              <a:solidFill>
                <a:schemeClr val="tx1"/>
              </a:solidFill>
            </a:endParaRPr>
          </a:p>
          <a:p>
            <a:pPr algn="ctr"/>
            <a:r>
              <a:rPr lang="en-GB" sz="1400" dirty="0" smtClean="0">
                <a:solidFill>
                  <a:schemeClr val="tx1"/>
                </a:solidFill>
              </a:rPr>
              <a:t>The Regulation is about protecting people in the modern information age</a:t>
            </a:r>
          </a:p>
          <a:p>
            <a:pPr algn="ctr"/>
            <a:endParaRPr lang="en-GB" sz="1400" dirty="0">
              <a:solidFill>
                <a:schemeClr val="tx1"/>
              </a:solidFill>
            </a:endParaRPr>
          </a:p>
          <a:p>
            <a:pPr algn="ctr"/>
            <a:r>
              <a:rPr lang="en-GB" sz="1400" dirty="0" smtClean="0">
                <a:solidFill>
                  <a:schemeClr val="tx1"/>
                </a:solidFill>
              </a:rPr>
              <a:t>It gives more control to individuals and more responsibilities to organisations which collect and hold your </a:t>
            </a:r>
            <a:r>
              <a:rPr lang="en-GB" sz="1400" dirty="0">
                <a:solidFill>
                  <a:schemeClr val="tx1"/>
                </a:solidFill>
              </a:rPr>
              <a:t>D</a:t>
            </a:r>
            <a:r>
              <a:rPr lang="en-GB" sz="1400" dirty="0" smtClean="0">
                <a:solidFill>
                  <a:schemeClr val="tx1"/>
                </a:solidFill>
              </a:rPr>
              <a:t>ata</a:t>
            </a:r>
          </a:p>
          <a:p>
            <a:pPr algn="ctr"/>
            <a:endParaRPr lang="en-GB" sz="1400" dirty="0" smtClean="0">
              <a:solidFill>
                <a:schemeClr val="tx1"/>
              </a:solidFill>
            </a:endParaRPr>
          </a:p>
          <a:p>
            <a:pPr algn="ctr"/>
            <a:r>
              <a:rPr lang="en-GB" sz="1400" dirty="0" smtClean="0">
                <a:solidFill>
                  <a:schemeClr val="tx1"/>
                </a:solidFill>
              </a:rPr>
              <a:t>GDPR effects everyone</a:t>
            </a:r>
          </a:p>
          <a:p>
            <a:pPr algn="ctr"/>
            <a:endParaRPr lang="en-GB" sz="1400" dirty="0">
              <a:solidFill>
                <a:schemeClr val="tx1"/>
              </a:solidFill>
            </a:endParaRPr>
          </a:p>
          <a:p>
            <a:pPr algn="ctr"/>
            <a:r>
              <a:rPr lang="en-GB" sz="1400" dirty="0" smtClean="0">
                <a:solidFill>
                  <a:schemeClr val="tx1"/>
                </a:solidFill>
              </a:rPr>
              <a:t>This booklet gives you information about how it effects you and your child and also asks for consent for a number of things</a:t>
            </a:r>
          </a:p>
          <a:p>
            <a:pPr algn="ctr"/>
            <a:endParaRPr lang="en-GB" sz="1400" dirty="0">
              <a:solidFill>
                <a:schemeClr val="tx1"/>
              </a:solidFill>
            </a:endParaRPr>
          </a:p>
          <a:p>
            <a:pPr algn="ctr"/>
            <a:r>
              <a:rPr lang="en-GB" sz="1400" dirty="0" smtClean="0">
                <a:solidFill>
                  <a:schemeClr val="tx1"/>
                </a:solidFill>
              </a:rPr>
              <a:t>Consent is no longer ongoing and we will be required to renew consent annually. In addition to this you can withdraw consent at anytime</a:t>
            </a:r>
          </a:p>
          <a:p>
            <a:pPr algn="ctr"/>
            <a:endParaRPr lang="en-GB" sz="1400" dirty="0">
              <a:solidFill>
                <a:schemeClr val="tx1"/>
              </a:solidFill>
            </a:endParaRPr>
          </a:p>
          <a:p>
            <a:pPr algn="ctr"/>
            <a:r>
              <a:rPr lang="en-GB" sz="1400" dirty="0" smtClean="0">
                <a:solidFill>
                  <a:schemeClr val="tx1"/>
                </a:solidFill>
              </a:rPr>
              <a:t>If you would like to discuss the content of this document, feel free to come and see me.</a:t>
            </a:r>
          </a:p>
          <a:p>
            <a:pPr algn="ctr"/>
            <a:r>
              <a:rPr lang="en-GB" sz="1400" dirty="0" smtClean="0">
                <a:solidFill>
                  <a:schemeClr val="tx1"/>
                </a:solidFill>
              </a:rPr>
              <a:t>Neil Richardson</a:t>
            </a:r>
          </a:p>
          <a:p>
            <a:pPr algn="ctr"/>
            <a:r>
              <a:rPr lang="en-GB" sz="1400" dirty="0" smtClean="0">
                <a:solidFill>
                  <a:schemeClr val="tx1"/>
                </a:solidFill>
              </a:rPr>
              <a:t>Headteacher</a:t>
            </a: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500" dirty="0" smtClean="0">
              <a:solidFill>
                <a:schemeClr val="tx1"/>
              </a:solidFill>
            </a:endParaRPr>
          </a:p>
          <a:p>
            <a:pPr algn="ctr"/>
            <a:endParaRPr lang="en-GB" sz="1500" dirty="0" smtClean="0">
              <a:solidFill>
                <a:schemeClr val="tx1"/>
              </a:solidFill>
            </a:endParaRPr>
          </a:p>
          <a:p>
            <a:pPr algn="ctr"/>
            <a:endParaRPr lang="en-GB" sz="1500" dirty="0">
              <a:solidFill>
                <a:schemeClr val="tx1"/>
              </a:solidFill>
            </a:endParaRPr>
          </a:p>
          <a:p>
            <a:pPr algn="ctr"/>
            <a:endParaRPr lang="en-GB" sz="1500" dirty="0" smtClean="0">
              <a:solidFill>
                <a:schemeClr val="tx1"/>
              </a:solidFill>
            </a:endParaRPr>
          </a:p>
          <a:p>
            <a:pPr algn="ctr"/>
            <a:endParaRPr lang="en-GB" sz="1500" dirty="0">
              <a:solidFill>
                <a:schemeClr val="tx1"/>
              </a:solidFill>
            </a:endParaRPr>
          </a:p>
          <a:p>
            <a:pPr algn="ctr"/>
            <a:endParaRPr lang="en-GB" sz="1500" dirty="0" smtClean="0">
              <a:solidFill>
                <a:schemeClr val="tx1"/>
              </a:solidFill>
            </a:endParaRPr>
          </a:p>
          <a:p>
            <a:pPr algn="ctr"/>
            <a:endParaRPr lang="en-GB" sz="1500" dirty="0">
              <a:solidFill>
                <a:schemeClr val="tx1"/>
              </a:solidFill>
            </a:endParaRPr>
          </a:p>
          <a:p>
            <a:pPr algn="ctr"/>
            <a:endParaRPr lang="en-GB" sz="1500" dirty="0" smtClean="0">
              <a:solidFill>
                <a:schemeClr val="tx1"/>
              </a:solidFill>
            </a:endParaRPr>
          </a:p>
          <a:p>
            <a:pPr algn="ctr"/>
            <a:endParaRPr lang="en-GB" sz="1500" dirty="0">
              <a:solidFill>
                <a:schemeClr val="tx1"/>
              </a:solidFill>
            </a:endParaRPr>
          </a:p>
          <a:p>
            <a:pPr algn="ctr"/>
            <a:endParaRPr lang="en-GB" sz="1500" dirty="0" smtClean="0">
              <a:solidFill>
                <a:schemeClr val="tx1"/>
              </a:solidFill>
            </a:endParaRPr>
          </a:p>
          <a:p>
            <a:pPr algn="ctr"/>
            <a:endParaRPr lang="en-GB" sz="1500" dirty="0">
              <a:solidFill>
                <a:schemeClr val="tx1"/>
              </a:solidFill>
            </a:endParaRPr>
          </a:p>
          <a:p>
            <a:pPr algn="ctr"/>
            <a:endParaRPr lang="en-GB" sz="1500" dirty="0" smtClean="0">
              <a:solidFill>
                <a:schemeClr val="tx1"/>
              </a:solidFill>
            </a:endParaRPr>
          </a:p>
          <a:p>
            <a:pPr algn="ctr"/>
            <a:endParaRPr lang="en-GB" sz="1500" dirty="0">
              <a:solidFill>
                <a:schemeClr val="tx1"/>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59858" y="567151"/>
            <a:ext cx="4248971" cy="2827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62364" y="3573016"/>
            <a:ext cx="4222999" cy="281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37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627" y="9387"/>
            <a:ext cx="9144000" cy="6858000"/>
          </a:xfrm>
          <a:prstGeom prst="rect">
            <a:avLst/>
          </a:prstGeom>
          <a:solidFill>
            <a:srgbClr val="90827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GB" dirty="0"/>
          </a:p>
        </p:txBody>
      </p:sp>
      <p:sp>
        <p:nvSpPr>
          <p:cNvPr id="10" name="Rectangle 9"/>
          <p:cNvSpPr/>
          <p:nvPr/>
        </p:nvSpPr>
        <p:spPr>
          <a:xfrm>
            <a:off x="4860032" y="249786"/>
            <a:ext cx="4104456" cy="6347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4860032" y="353000"/>
            <a:ext cx="4104456" cy="4424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latin typeface="Comic Sans MS" panose="030F0702030302020204" pitchFamily="66" charset="0"/>
              </a:rPr>
              <a:t>Sharing your Data…</a:t>
            </a:r>
            <a:endParaRPr lang="en-GB" sz="2000" b="1" dirty="0">
              <a:latin typeface="Comic Sans MS" panose="030F0702030302020204" pitchFamily="66" charset="0"/>
            </a:endParaRPr>
          </a:p>
        </p:txBody>
      </p:sp>
      <p:sp>
        <p:nvSpPr>
          <p:cNvPr id="13" name="TextBox 12"/>
          <p:cNvSpPr txBox="1"/>
          <p:nvPr/>
        </p:nvSpPr>
        <p:spPr>
          <a:xfrm>
            <a:off x="4890809" y="1052736"/>
            <a:ext cx="4104456" cy="2646878"/>
          </a:xfrm>
          <a:prstGeom prst="rect">
            <a:avLst/>
          </a:prstGeom>
          <a:noFill/>
        </p:spPr>
        <p:txBody>
          <a:bodyPr wrap="square" rtlCol="0">
            <a:spAutoFit/>
          </a:bodyPr>
          <a:lstStyle/>
          <a:p>
            <a:pPr algn="just"/>
            <a:r>
              <a:rPr lang="en-GB" sz="1200" dirty="0" smtClean="0"/>
              <a:t>We will always endeavour to tell you what we are doing with your data. However, on occasion we may be required to pass on data to other people / agencies. The circumstances in which we would likely do so, would include:</a:t>
            </a:r>
          </a:p>
          <a:p>
            <a:pPr marL="285750" indent="-285750" algn="just">
              <a:buFont typeface="Courier New" panose="02070309020205020404" pitchFamily="49" charset="0"/>
              <a:buChar char="o"/>
            </a:pPr>
            <a:r>
              <a:rPr lang="en-GB" sz="1200" dirty="0"/>
              <a:t>A</a:t>
            </a:r>
            <a:r>
              <a:rPr lang="en-GB" sz="1200" dirty="0" smtClean="0"/>
              <a:t>t the request of a court law</a:t>
            </a:r>
          </a:p>
          <a:p>
            <a:pPr marL="285750" indent="-285750" algn="just">
              <a:buFont typeface="Courier New" panose="02070309020205020404" pitchFamily="49" charset="0"/>
              <a:buChar char="o"/>
            </a:pPr>
            <a:r>
              <a:rPr lang="en-GB" sz="1200" dirty="0" smtClean="0"/>
              <a:t>Where we believe your child is at risk of harm</a:t>
            </a:r>
          </a:p>
          <a:p>
            <a:pPr marL="285750" indent="-285750" algn="just">
              <a:buFont typeface="Courier New" panose="02070309020205020404" pitchFamily="49" charset="0"/>
              <a:buChar char="o"/>
            </a:pPr>
            <a:r>
              <a:rPr lang="en-GB" sz="1200" dirty="0" smtClean="0"/>
              <a:t>We are legally required to do so</a:t>
            </a:r>
          </a:p>
          <a:p>
            <a:pPr marL="285750" indent="-285750" algn="just">
              <a:buFont typeface="Courier New" panose="02070309020205020404" pitchFamily="49" charset="0"/>
              <a:buChar char="o"/>
            </a:pPr>
            <a:r>
              <a:rPr lang="en-GB" sz="1200" dirty="0" smtClean="0"/>
              <a:t>At the request of the police </a:t>
            </a:r>
          </a:p>
          <a:p>
            <a:pPr marL="285750" indent="-285750" algn="just">
              <a:buFont typeface="Courier New" panose="02070309020205020404" pitchFamily="49" charset="0"/>
              <a:buChar char="o"/>
            </a:pPr>
            <a:endParaRPr lang="en-GB" sz="1200" dirty="0"/>
          </a:p>
          <a:p>
            <a:pPr algn="just"/>
            <a:r>
              <a:rPr lang="en-GB" sz="1200" dirty="0" smtClean="0"/>
              <a:t>.</a:t>
            </a:r>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endParaRPr lang="en-GB" sz="1400" dirty="0" smtClean="0"/>
          </a:p>
          <a:p>
            <a:endParaRPr lang="en-GB" dirty="0"/>
          </a:p>
        </p:txBody>
      </p:sp>
      <p:sp>
        <p:nvSpPr>
          <p:cNvPr id="14" name="Rectangle 13"/>
          <p:cNvSpPr/>
          <p:nvPr/>
        </p:nvSpPr>
        <p:spPr>
          <a:xfrm>
            <a:off x="179512" y="249786"/>
            <a:ext cx="4464496" cy="6347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75270" y="353000"/>
            <a:ext cx="4468738" cy="48371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latin typeface="Comic Sans MS" panose="030F0702030302020204" pitchFamily="66" charset="0"/>
              </a:rPr>
              <a:t>Your Child`s Data…</a:t>
            </a:r>
            <a:endParaRPr lang="en-GB" sz="2000" b="1" dirty="0">
              <a:latin typeface="Comic Sans MS" panose="030F0702030302020204" pitchFamily="66" charset="0"/>
            </a:endParaRPr>
          </a:p>
        </p:txBody>
      </p:sp>
      <p:sp>
        <p:nvSpPr>
          <p:cNvPr id="12" name="TextBox 11"/>
          <p:cNvSpPr txBox="1"/>
          <p:nvPr/>
        </p:nvSpPr>
        <p:spPr>
          <a:xfrm>
            <a:off x="179884" y="914279"/>
            <a:ext cx="4464124" cy="3600986"/>
          </a:xfrm>
          <a:prstGeom prst="rect">
            <a:avLst/>
          </a:prstGeom>
          <a:noFill/>
        </p:spPr>
        <p:txBody>
          <a:bodyPr wrap="square" rtlCol="0">
            <a:spAutoFit/>
          </a:bodyPr>
          <a:lstStyle/>
          <a:p>
            <a:pPr algn="just"/>
            <a:r>
              <a:rPr lang="en-GB" sz="1200" dirty="0" smtClean="0"/>
              <a:t>As a school we require some essential data from you as parents. This data can be a simple and as routine as your address, a contact number or any medical conditions your child may have. Such information is not only legally required by the school, but also ensures that children and their families are well served by the school for routine matters.</a:t>
            </a:r>
          </a:p>
          <a:p>
            <a:endParaRPr lang="en-GB" sz="1200" dirty="0"/>
          </a:p>
          <a:p>
            <a:r>
              <a:rPr lang="en-GB" sz="1200" dirty="0" smtClean="0"/>
              <a:t>In most cases, this data will be provided by you in written form but will then be processed and entered onto the schools information management system. (SIMS)</a:t>
            </a:r>
            <a:endParaRPr lang="en-GB" sz="1200" dirty="0"/>
          </a:p>
          <a:p>
            <a:r>
              <a:rPr lang="en-GB" sz="1200" dirty="0" smtClean="0"/>
              <a:t>Be assured that our systems are:</a:t>
            </a:r>
          </a:p>
          <a:p>
            <a:pPr marL="171450" indent="-171450">
              <a:buFont typeface="Courier New" panose="02070309020205020404" pitchFamily="49" charset="0"/>
              <a:buChar char="o"/>
            </a:pPr>
            <a:r>
              <a:rPr lang="en-GB" sz="1200" dirty="0" smtClean="0"/>
              <a:t>Password protected</a:t>
            </a:r>
          </a:p>
          <a:p>
            <a:pPr marL="171450" indent="-171450">
              <a:buFont typeface="Courier New" panose="02070309020205020404" pitchFamily="49" charset="0"/>
              <a:buChar char="o"/>
            </a:pPr>
            <a:r>
              <a:rPr lang="en-GB" sz="1200" dirty="0" smtClean="0"/>
              <a:t>Restricted to those with a need to know</a:t>
            </a:r>
          </a:p>
          <a:p>
            <a:pPr marL="171450" indent="-171450">
              <a:buFont typeface="Courier New" panose="02070309020205020404" pitchFamily="49" charset="0"/>
              <a:buChar char="o"/>
            </a:pPr>
            <a:r>
              <a:rPr lang="en-GB" sz="1200" dirty="0" smtClean="0"/>
              <a:t>Regularly backed up externally</a:t>
            </a:r>
          </a:p>
          <a:p>
            <a:pPr marL="171450" indent="-171450">
              <a:buFont typeface="Courier New" panose="02070309020205020404" pitchFamily="49" charset="0"/>
              <a:buChar char="o"/>
            </a:pPr>
            <a:r>
              <a:rPr lang="en-GB" sz="1200" dirty="0" smtClean="0"/>
              <a:t>Managed in accordance with the law and local guidance</a:t>
            </a:r>
          </a:p>
          <a:p>
            <a:pPr marL="171450" indent="-171450">
              <a:buFont typeface="Courier New" panose="02070309020205020404" pitchFamily="49" charset="0"/>
              <a:buChar char="o"/>
            </a:pPr>
            <a:endParaRPr lang="en-GB" sz="1200" dirty="0"/>
          </a:p>
          <a:p>
            <a:r>
              <a:rPr lang="en-GB" sz="1200" dirty="0" smtClean="0"/>
              <a:t>However, as a school we handle and use a much wider variety of data which may include our test data, referrals to social care and much more. </a:t>
            </a:r>
            <a:endParaRPr lang="en-GB" sz="1200" dirty="0"/>
          </a:p>
        </p:txBody>
      </p:sp>
      <p:sp>
        <p:nvSpPr>
          <p:cNvPr id="18" name="Rectangle 17"/>
          <p:cNvSpPr/>
          <p:nvPr/>
        </p:nvSpPr>
        <p:spPr>
          <a:xfrm>
            <a:off x="4860032" y="2959904"/>
            <a:ext cx="4104456" cy="437294"/>
          </a:xfrm>
          <a:prstGeom prst="rect">
            <a:avLst/>
          </a:prstGeom>
          <a:solidFill>
            <a:srgbClr val="95C11F"/>
          </a:solidFill>
          <a:ln>
            <a:solidFill>
              <a:srgbClr val="95C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latin typeface="Comic Sans MS" panose="030F0702030302020204" pitchFamily="66" charset="0"/>
              </a:rPr>
              <a:t>The School Duties..</a:t>
            </a:r>
            <a:endParaRPr lang="en-GB" sz="2000" b="1" dirty="0">
              <a:latin typeface="Comic Sans MS" panose="030F0702030302020204" pitchFamily="66" charset="0"/>
            </a:endParaRPr>
          </a:p>
        </p:txBody>
      </p:sp>
      <p:sp>
        <p:nvSpPr>
          <p:cNvPr id="16" name="TextBox 15"/>
          <p:cNvSpPr txBox="1"/>
          <p:nvPr/>
        </p:nvSpPr>
        <p:spPr>
          <a:xfrm>
            <a:off x="4860032" y="3787006"/>
            <a:ext cx="4104456" cy="2492990"/>
          </a:xfrm>
          <a:prstGeom prst="rect">
            <a:avLst/>
          </a:prstGeom>
          <a:noFill/>
        </p:spPr>
        <p:txBody>
          <a:bodyPr wrap="square" rtlCol="0">
            <a:spAutoFit/>
          </a:bodyPr>
          <a:lstStyle/>
          <a:p>
            <a:r>
              <a:rPr lang="en-GB" sz="1200" dirty="0" smtClean="0"/>
              <a:t>The school must operate within the law (GDPR). This means that the school must:</a:t>
            </a:r>
          </a:p>
          <a:p>
            <a:pPr marL="285750" indent="-285750">
              <a:buFont typeface="Courier New" panose="02070309020205020404" pitchFamily="49" charset="0"/>
              <a:buChar char="o"/>
            </a:pPr>
            <a:r>
              <a:rPr lang="en-GB" sz="1200" dirty="0" smtClean="0"/>
              <a:t>Have a Data Protection Officer</a:t>
            </a:r>
          </a:p>
          <a:p>
            <a:pPr marL="285750" indent="-285750">
              <a:buFont typeface="Courier New" panose="02070309020205020404" pitchFamily="49" charset="0"/>
              <a:buChar char="o"/>
            </a:pPr>
            <a:r>
              <a:rPr lang="en-GB" sz="1200" dirty="0" smtClean="0"/>
              <a:t>Have policies for the management of data – accessible on the school website / school office</a:t>
            </a:r>
          </a:p>
          <a:p>
            <a:pPr marL="285750" indent="-285750">
              <a:buFont typeface="Courier New" panose="02070309020205020404" pitchFamily="49" charset="0"/>
              <a:buChar char="o"/>
            </a:pPr>
            <a:r>
              <a:rPr lang="en-GB" sz="1200" dirty="0" smtClean="0"/>
              <a:t>Respond to complaints or requests within one calendar month</a:t>
            </a:r>
          </a:p>
          <a:p>
            <a:pPr marL="285750" indent="-285750">
              <a:buFont typeface="Courier New" panose="02070309020205020404" pitchFamily="49" charset="0"/>
              <a:buChar char="o"/>
            </a:pPr>
            <a:r>
              <a:rPr lang="en-GB" sz="1200" dirty="0" smtClean="0"/>
              <a:t>Keep parents informed of what we do with any data</a:t>
            </a:r>
          </a:p>
          <a:p>
            <a:pPr marL="285750" indent="-285750">
              <a:buFont typeface="Courier New" panose="02070309020205020404" pitchFamily="49" charset="0"/>
              <a:buChar char="o"/>
            </a:pPr>
            <a:r>
              <a:rPr lang="en-GB" sz="1200" dirty="0" smtClean="0"/>
              <a:t>Inform you of any breach in our data that affects you</a:t>
            </a:r>
          </a:p>
          <a:p>
            <a:pPr marL="285750" indent="-285750">
              <a:buFont typeface="Courier New" panose="02070309020205020404" pitchFamily="49" charset="0"/>
              <a:buChar char="o"/>
            </a:pPr>
            <a:endParaRPr lang="en-GB" sz="1200" dirty="0"/>
          </a:p>
          <a:p>
            <a:r>
              <a:rPr lang="en-GB" sz="1200" dirty="0" smtClean="0"/>
              <a:t>The school will not usually charge for any requests by parents. However, it would consider making a charge when requests are considered to be unfounded or excessive.</a:t>
            </a:r>
            <a:endParaRPr lang="en-GB" sz="1200" dirty="0"/>
          </a:p>
        </p:txBody>
      </p:sp>
      <p:sp>
        <p:nvSpPr>
          <p:cNvPr id="20" name="Rectangle 19"/>
          <p:cNvSpPr/>
          <p:nvPr/>
        </p:nvSpPr>
        <p:spPr>
          <a:xfrm>
            <a:off x="179884" y="4488856"/>
            <a:ext cx="4464124" cy="4054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latin typeface="Comic Sans MS" panose="030F0702030302020204" pitchFamily="66" charset="0"/>
              </a:rPr>
              <a:t>Data Protection Officer…</a:t>
            </a:r>
            <a:endParaRPr lang="en-GB" sz="2000" b="1" dirty="0">
              <a:latin typeface="Comic Sans MS" panose="030F0702030302020204" pitchFamily="66" charset="0"/>
            </a:endParaRPr>
          </a:p>
        </p:txBody>
      </p:sp>
      <p:sp>
        <p:nvSpPr>
          <p:cNvPr id="17" name="TextBox 16"/>
          <p:cNvSpPr txBox="1"/>
          <p:nvPr/>
        </p:nvSpPr>
        <p:spPr>
          <a:xfrm>
            <a:off x="179884" y="4941168"/>
            <a:ext cx="4398743" cy="1569660"/>
          </a:xfrm>
          <a:prstGeom prst="rect">
            <a:avLst/>
          </a:prstGeom>
          <a:noFill/>
        </p:spPr>
        <p:txBody>
          <a:bodyPr wrap="square" rtlCol="0">
            <a:spAutoFit/>
          </a:bodyPr>
          <a:lstStyle/>
          <a:p>
            <a:pPr algn="just"/>
            <a:endParaRPr lang="en-GB" sz="1200" dirty="0" smtClean="0"/>
          </a:p>
          <a:p>
            <a:pPr algn="just"/>
            <a:r>
              <a:rPr lang="en-GB" sz="1200" dirty="0" smtClean="0"/>
              <a:t>We have appointed  a Data Protection Officer (DPO) to monitor our policies and procedures in relation to data</a:t>
            </a:r>
            <a:r>
              <a:rPr lang="en-GB" sz="1200" dirty="0"/>
              <a:t> </a:t>
            </a:r>
            <a:r>
              <a:rPr lang="en-GB" sz="1200" dirty="0" smtClean="0"/>
              <a:t>through the </a:t>
            </a:r>
            <a:r>
              <a:rPr lang="en-GB" sz="1200" dirty="0" err="1" smtClean="0"/>
              <a:t>LDBS</a:t>
            </a:r>
            <a:r>
              <a:rPr lang="en-GB" sz="1200" dirty="0" smtClean="0"/>
              <a:t>.   The school will receive three site visits per year and have will have whole school support.</a:t>
            </a:r>
          </a:p>
          <a:p>
            <a:pPr algn="just"/>
            <a:endParaRPr lang="en-GB" sz="1200" dirty="0"/>
          </a:p>
          <a:p>
            <a:pPr algn="just"/>
            <a:r>
              <a:rPr lang="en-GB" sz="1200" dirty="0" smtClean="0"/>
              <a:t>If you have any concerns in the first instance speak with Anne-Marie School Business Manager, who is part of the schools </a:t>
            </a:r>
            <a:r>
              <a:rPr lang="en-GB" sz="1200" dirty="0" err="1" smtClean="0"/>
              <a:t>GDPR</a:t>
            </a:r>
            <a:r>
              <a:rPr lang="en-GB" sz="1200" dirty="0" smtClean="0"/>
              <a:t> team.</a:t>
            </a:r>
            <a:endParaRPr lang="en-GB" sz="1200" dirty="0"/>
          </a:p>
        </p:txBody>
      </p:sp>
    </p:spTree>
    <p:extLst>
      <p:ext uri="{BB962C8B-B14F-4D97-AF65-F5344CB8AC3E}">
        <p14:creationId xmlns:p14="http://schemas.microsoft.com/office/powerpoint/2010/main" val="7782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0" y="0"/>
            <a:ext cx="9144000" cy="6858000"/>
          </a:xfrm>
          <a:prstGeom prst="rect">
            <a:avLst/>
          </a:prstGeom>
          <a:solidFill>
            <a:srgbClr val="90827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GB"/>
          </a:p>
        </p:txBody>
      </p:sp>
      <p:sp>
        <p:nvSpPr>
          <p:cNvPr id="11" name="Rectangle 10"/>
          <p:cNvSpPr/>
          <p:nvPr/>
        </p:nvSpPr>
        <p:spPr>
          <a:xfrm>
            <a:off x="179512" y="146720"/>
            <a:ext cx="8784976" cy="6450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31675066"/>
              </p:ext>
            </p:extLst>
          </p:nvPr>
        </p:nvGraphicFramePr>
        <p:xfrm>
          <a:off x="899592" y="1052736"/>
          <a:ext cx="7028580" cy="5272727"/>
        </p:xfrm>
        <a:graphic>
          <a:graphicData uri="http://schemas.openxmlformats.org/drawingml/2006/table">
            <a:tbl>
              <a:tblPr firstRow="1" bandRow="1">
                <a:tableStyleId>{5940675A-B579-460E-94D1-54222C63F5DA}</a:tableStyleId>
              </a:tblPr>
              <a:tblGrid>
                <a:gridCol w="4306378"/>
                <a:gridCol w="1152128"/>
                <a:gridCol w="1570074"/>
              </a:tblGrid>
              <a:tr h="358041">
                <a:tc>
                  <a:txBody>
                    <a:bodyPr/>
                    <a:lstStyle/>
                    <a:p>
                      <a:endParaRPr lang="en-GB" dirty="0"/>
                    </a:p>
                  </a:txBody>
                  <a:tcPr/>
                </a:tc>
                <a:tc>
                  <a:txBody>
                    <a:bodyPr/>
                    <a:lstStyle/>
                    <a:p>
                      <a:pPr algn="ctr"/>
                      <a:r>
                        <a:rPr lang="en-GB" sz="1600" dirty="0" smtClean="0">
                          <a:latin typeface="Comic Sans MS" panose="030F0702030302020204" pitchFamily="66" charset="0"/>
                        </a:rPr>
                        <a:t>Date</a:t>
                      </a:r>
                      <a:r>
                        <a:rPr lang="en-GB" sz="1600" baseline="0" dirty="0" smtClean="0">
                          <a:latin typeface="Comic Sans MS" panose="030F0702030302020204" pitchFamily="66" charset="0"/>
                        </a:rPr>
                        <a:t> </a:t>
                      </a:r>
                      <a:endParaRPr lang="en-GB" sz="1600" dirty="0">
                        <a:latin typeface="Comic Sans MS" panose="030F0702030302020204" pitchFamily="66" charset="0"/>
                      </a:endParaRPr>
                    </a:p>
                  </a:txBody>
                  <a:tcPr/>
                </a:tc>
                <a:tc>
                  <a:txBody>
                    <a:bodyPr/>
                    <a:lstStyle/>
                    <a:p>
                      <a:pPr algn="ctr"/>
                      <a:r>
                        <a:rPr lang="en-GB" sz="1600" dirty="0" smtClean="0">
                          <a:latin typeface="Comic Sans MS" panose="030F0702030302020204" pitchFamily="66" charset="0"/>
                        </a:rPr>
                        <a:t>Signature</a:t>
                      </a:r>
                      <a:endParaRPr lang="en-GB" sz="1600" dirty="0">
                        <a:latin typeface="Comic Sans MS" panose="030F0702030302020204" pitchFamily="66" charset="0"/>
                      </a:endParaRPr>
                    </a:p>
                  </a:txBody>
                  <a:tcPr/>
                </a:tc>
              </a:tr>
              <a:tr h="358041">
                <a:tc>
                  <a:txBody>
                    <a:bodyPr/>
                    <a:lstStyle/>
                    <a:p>
                      <a:r>
                        <a:rPr lang="en-GB" sz="1200" b="1" dirty="0" smtClean="0">
                          <a:solidFill>
                            <a:schemeClr val="bg1"/>
                          </a:solidFill>
                          <a:latin typeface="Comic Sans MS" panose="030F0702030302020204" pitchFamily="66" charset="0"/>
                        </a:rPr>
                        <a:t>ICT &amp; Internet</a:t>
                      </a:r>
                      <a:endParaRPr lang="en-GB" sz="1200" b="1" dirty="0">
                        <a:solidFill>
                          <a:schemeClr val="bg1"/>
                        </a:solidFill>
                        <a:latin typeface="Comic Sans MS" panose="030F0702030302020204" pitchFamily="66" charset="0"/>
                      </a:endParaRPr>
                    </a:p>
                  </a:txBody>
                  <a:tcPr>
                    <a:solidFill>
                      <a:srgbClr val="7030A0"/>
                    </a:solidFill>
                  </a:tcPr>
                </a:tc>
                <a:tc>
                  <a:txBody>
                    <a:bodyPr/>
                    <a:lstStyle/>
                    <a:p>
                      <a:endParaRPr lang="en-GB"/>
                    </a:p>
                  </a:txBody>
                  <a:tcPr/>
                </a:tc>
                <a:tc>
                  <a:txBody>
                    <a:bodyPr/>
                    <a:lstStyle/>
                    <a:p>
                      <a:endParaRPr lang="en-GB" dirty="0"/>
                    </a:p>
                  </a:txBody>
                  <a:tcPr/>
                </a:tc>
              </a:tr>
              <a:tr h="447551">
                <a:tc>
                  <a:txBody>
                    <a:bodyPr/>
                    <a:lstStyle/>
                    <a:p>
                      <a:r>
                        <a:rPr lang="en-GB" sz="1200" baseline="0" dirty="0" smtClean="0"/>
                        <a:t>I give my consent for the school to give my child access to the internet.</a:t>
                      </a:r>
                      <a:endParaRPr lang="en-GB" sz="1200" dirty="0"/>
                    </a:p>
                  </a:txBody>
                  <a:tcPr/>
                </a:tc>
                <a:tc>
                  <a:txBody>
                    <a:bodyPr/>
                    <a:lstStyle/>
                    <a:p>
                      <a:endParaRPr lang="en-GB"/>
                    </a:p>
                  </a:txBody>
                  <a:tcPr/>
                </a:tc>
                <a:tc>
                  <a:txBody>
                    <a:bodyPr/>
                    <a:lstStyle/>
                    <a:p>
                      <a:endParaRPr lang="en-GB"/>
                    </a:p>
                  </a:txBody>
                  <a:tcPr/>
                </a:tc>
              </a:tr>
              <a:tr h="626571">
                <a:tc>
                  <a:txBody>
                    <a:bodyPr/>
                    <a:lstStyle/>
                    <a:p>
                      <a:r>
                        <a:rPr lang="en-GB" sz="1200" dirty="0" smtClean="0"/>
                        <a:t>I give my consent for the</a:t>
                      </a:r>
                      <a:r>
                        <a:rPr lang="en-GB" sz="1200" baseline="0" dirty="0" smtClean="0"/>
                        <a:t> school to provide my child with a school email address through the secure London Grid for Learning System.</a:t>
                      </a:r>
                      <a:endParaRPr lang="en-GB" sz="1200" dirty="0"/>
                    </a:p>
                  </a:txBody>
                  <a:tcPr/>
                </a:tc>
                <a:tc>
                  <a:txBody>
                    <a:bodyPr/>
                    <a:lstStyle/>
                    <a:p>
                      <a:endParaRPr lang="en-GB"/>
                    </a:p>
                  </a:txBody>
                  <a:tcPr/>
                </a:tc>
                <a:tc>
                  <a:txBody>
                    <a:bodyPr/>
                    <a:lstStyle/>
                    <a:p>
                      <a:endParaRPr lang="en-GB"/>
                    </a:p>
                  </a:txBody>
                  <a:tcPr/>
                </a:tc>
              </a:tr>
              <a:tr h="447551">
                <a:tc>
                  <a:txBody>
                    <a:bodyPr/>
                    <a:lstStyle/>
                    <a:p>
                      <a:r>
                        <a:rPr lang="en-GB" sz="1200" dirty="0" smtClean="0"/>
                        <a:t>I give</a:t>
                      </a:r>
                      <a:r>
                        <a:rPr lang="en-GB" sz="1200" baseline="0" dirty="0" smtClean="0"/>
                        <a:t> my consent for my child to have access to the school’s ICT facilities and equipment.</a:t>
                      </a:r>
                      <a:endParaRPr lang="en-GB" sz="1200" dirty="0"/>
                    </a:p>
                  </a:txBody>
                  <a:tcPr/>
                </a:tc>
                <a:tc>
                  <a:txBody>
                    <a:bodyPr/>
                    <a:lstStyle/>
                    <a:p>
                      <a:endParaRPr lang="en-GB"/>
                    </a:p>
                  </a:txBody>
                  <a:tcPr/>
                </a:tc>
                <a:tc>
                  <a:txBody>
                    <a:bodyPr/>
                    <a:lstStyle/>
                    <a:p>
                      <a:endParaRPr lang="en-GB" dirty="0"/>
                    </a:p>
                  </a:txBody>
                  <a:tcPr/>
                </a:tc>
              </a:tr>
              <a:tr h="447551">
                <a:tc>
                  <a:txBody>
                    <a:bodyPr/>
                    <a:lstStyle/>
                    <a:p>
                      <a:r>
                        <a:rPr lang="en-GB" sz="1200" dirty="0" smtClean="0"/>
                        <a:t>I give consent</a:t>
                      </a:r>
                      <a:r>
                        <a:rPr lang="en-GB" sz="1200" baseline="0" dirty="0" smtClean="0"/>
                        <a:t> for my child's computer files and internet sites visited to be checked.</a:t>
                      </a:r>
                      <a:endParaRPr lang="en-GB" sz="1200" dirty="0"/>
                    </a:p>
                  </a:txBody>
                  <a:tcPr/>
                </a:tc>
                <a:tc>
                  <a:txBody>
                    <a:bodyPr/>
                    <a:lstStyle/>
                    <a:p>
                      <a:endParaRPr lang="en-GB"/>
                    </a:p>
                  </a:txBody>
                  <a:tcPr/>
                </a:tc>
                <a:tc>
                  <a:txBody>
                    <a:bodyPr/>
                    <a:lstStyle/>
                    <a:p>
                      <a:endParaRPr lang="en-GB"/>
                    </a:p>
                  </a:txBody>
                  <a:tcPr/>
                </a:tc>
              </a:tr>
              <a:tr h="358041">
                <a:tc>
                  <a:txBody>
                    <a:bodyPr/>
                    <a:lstStyle/>
                    <a:p>
                      <a:r>
                        <a:rPr lang="en-GB" sz="1200" b="1" dirty="0" smtClean="0">
                          <a:solidFill>
                            <a:schemeClr val="bg1"/>
                          </a:solidFill>
                          <a:latin typeface="Comic Sans MS" panose="030F0702030302020204" pitchFamily="66" charset="0"/>
                        </a:rPr>
                        <a:t>Photographs</a:t>
                      </a:r>
                      <a:r>
                        <a:rPr lang="en-GB" sz="1200" b="1" baseline="0" dirty="0" smtClean="0">
                          <a:solidFill>
                            <a:schemeClr val="bg1"/>
                          </a:solidFill>
                          <a:latin typeface="Comic Sans MS" panose="030F0702030302020204" pitchFamily="66" charset="0"/>
                        </a:rPr>
                        <a:t> </a:t>
                      </a:r>
                      <a:endParaRPr lang="en-GB" sz="1200" b="1" dirty="0">
                        <a:solidFill>
                          <a:schemeClr val="bg1"/>
                        </a:solidFill>
                        <a:latin typeface="Comic Sans MS" panose="030F0702030302020204" pitchFamily="66" charset="0"/>
                      </a:endParaRPr>
                    </a:p>
                  </a:txBody>
                  <a:tcPr>
                    <a:solidFill>
                      <a:srgbClr val="00B0F0"/>
                    </a:solidFill>
                  </a:tcPr>
                </a:tc>
                <a:tc>
                  <a:txBody>
                    <a:bodyPr/>
                    <a:lstStyle/>
                    <a:p>
                      <a:endParaRPr lang="en-GB"/>
                    </a:p>
                  </a:txBody>
                  <a:tcPr/>
                </a:tc>
                <a:tc>
                  <a:txBody>
                    <a:bodyPr/>
                    <a:lstStyle/>
                    <a:p>
                      <a:endParaRPr lang="en-GB"/>
                    </a:p>
                  </a:txBody>
                  <a:tcPr/>
                </a:tc>
              </a:tr>
              <a:tr h="609287">
                <a:tc>
                  <a:txBody>
                    <a:bodyPr/>
                    <a:lstStyle/>
                    <a:p>
                      <a:r>
                        <a:rPr lang="en-GB" sz="1200" dirty="0" smtClean="0"/>
                        <a:t>I give</a:t>
                      </a:r>
                      <a:r>
                        <a:rPr lang="en-GB" sz="1200" baseline="0" dirty="0" smtClean="0"/>
                        <a:t> my consent</a:t>
                      </a:r>
                      <a:r>
                        <a:rPr lang="en-GB" sz="1200" dirty="0" smtClean="0"/>
                        <a:t> and accept</a:t>
                      </a:r>
                      <a:r>
                        <a:rPr lang="en-GB" sz="1200" baseline="0" dirty="0" smtClean="0"/>
                        <a:t> that the school may use photos and videos of my child to support learning activities.</a:t>
                      </a:r>
                      <a:endParaRPr lang="en-GB" sz="1200" dirty="0"/>
                    </a:p>
                  </a:txBody>
                  <a:tcPr/>
                </a:tc>
                <a:tc>
                  <a:txBody>
                    <a:bodyPr/>
                    <a:lstStyle/>
                    <a:p>
                      <a:endParaRPr lang="en-GB"/>
                    </a:p>
                  </a:txBody>
                  <a:tcPr/>
                </a:tc>
                <a:tc>
                  <a:txBody>
                    <a:bodyPr/>
                    <a:lstStyle/>
                    <a:p>
                      <a:endParaRPr lang="en-GB"/>
                    </a:p>
                  </a:txBody>
                  <a:tcPr/>
                </a:tc>
              </a:tr>
              <a:tr h="447551">
                <a:tc>
                  <a:txBody>
                    <a:bodyPr/>
                    <a:lstStyle/>
                    <a:p>
                      <a:r>
                        <a:rPr lang="en-GB" sz="1200" dirty="0" smtClean="0"/>
                        <a:t>I</a:t>
                      </a:r>
                      <a:r>
                        <a:rPr lang="en-GB" sz="1200" baseline="0" dirty="0" smtClean="0"/>
                        <a:t> give my consent  for my child's photo be displayed on the schools website.</a:t>
                      </a:r>
                      <a:endParaRPr lang="en-GB" sz="1200" dirty="0"/>
                    </a:p>
                  </a:txBody>
                  <a:tcPr/>
                </a:tc>
                <a:tc>
                  <a:txBody>
                    <a:bodyPr/>
                    <a:lstStyle/>
                    <a:p>
                      <a:endParaRPr lang="en-GB"/>
                    </a:p>
                  </a:txBody>
                  <a:tcPr/>
                </a:tc>
                <a:tc>
                  <a:txBody>
                    <a:bodyPr/>
                    <a:lstStyle/>
                    <a:p>
                      <a:endParaRPr lang="en-GB" dirty="0"/>
                    </a:p>
                  </a:txBody>
                  <a:tcPr/>
                </a:tc>
              </a:tr>
              <a:tr h="447551">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a:t>
                      </a:r>
                      <a:r>
                        <a:rPr lang="en-GB" sz="1200" baseline="0" dirty="0" smtClean="0"/>
                        <a:t> give my consent for my child's photo be displayed on notice boards on the schools perimeter.</a:t>
                      </a:r>
                      <a:endParaRPr lang="en-GB" sz="1200" dirty="0" smtClean="0"/>
                    </a:p>
                  </a:txBody>
                  <a:tcPr/>
                </a:tc>
                <a:tc>
                  <a:txBody>
                    <a:bodyPr/>
                    <a:lstStyle/>
                    <a:p>
                      <a:endParaRPr lang="en-GB"/>
                    </a:p>
                  </a:txBody>
                  <a:tcPr/>
                </a:tc>
                <a:tc>
                  <a:txBody>
                    <a:bodyPr/>
                    <a:lstStyle/>
                    <a:p>
                      <a:endParaRPr lang="en-GB" dirty="0"/>
                    </a:p>
                  </a:txBody>
                  <a:tcPr/>
                </a:tc>
              </a:tr>
              <a:tr h="626571">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a:t>
                      </a:r>
                      <a:r>
                        <a:rPr lang="en-GB" sz="1200" baseline="0" dirty="0" smtClean="0"/>
                        <a:t> give my consent for my child's photo be displayed in the school newsletter and end of year school magazine</a:t>
                      </a:r>
                      <a:endParaRPr lang="en-GB" sz="1200" dirty="0" smtClean="0"/>
                    </a:p>
                    <a:p>
                      <a:pPr marL="0" marR="0" indent="0" algn="l" defTabSz="914126" rtl="0" eaLnBrk="1" fontAlgn="auto" latinLnBrk="0" hangingPunct="1">
                        <a:lnSpc>
                          <a:spcPct val="100000"/>
                        </a:lnSpc>
                        <a:spcBef>
                          <a:spcPts val="0"/>
                        </a:spcBef>
                        <a:spcAft>
                          <a:spcPts val="0"/>
                        </a:spcAft>
                        <a:buClrTx/>
                        <a:buSzTx/>
                        <a:buFontTx/>
                        <a:buNone/>
                        <a:tabLst/>
                        <a:defRPr/>
                      </a:pPr>
                      <a:endParaRPr lang="en-GB" sz="1200" dirty="0" smtClean="0"/>
                    </a:p>
                  </a:txBody>
                  <a:tcPr/>
                </a:tc>
                <a:tc>
                  <a:txBody>
                    <a:bodyPr/>
                    <a:lstStyle/>
                    <a:p>
                      <a:endParaRPr lang="en-GB"/>
                    </a:p>
                  </a:txBody>
                  <a:tcPr/>
                </a:tc>
                <a:tc>
                  <a:txBody>
                    <a:bodyPr/>
                    <a:lstStyle/>
                    <a:p>
                      <a:endParaRPr lang="en-GB" dirty="0"/>
                    </a:p>
                  </a:txBody>
                  <a:tcPr/>
                </a:tc>
              </a:tr>
            </a:tbl>
          </a:graphicData>
        </a:graphic>
      </p:graphicFrame>
      <p:sp>
        <p:nvSpPr>
          <p:cNvPr id="7" name="Rectangle 6"/>
          <p:cNvSpPr/>
          <p:nvPr/>
        </p:nvSpPr>
        <p:spPr>
          <a:xfrm>
            <a:off x="359532" y="260648"/>
            <a:ext cx="8424936" cy="432048"/>
          </a:xfrm>
          <a:prstGeom prst="rect">
            <a:avLst/>
          </a:prstGeom>
          <a:solidFill>
            <a:schemeClr val="bg1"/>
          </a:solid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95C11F"/>
                </a:solidFill>
                <a:latin typeface="Comic Sans MS" panose="030F0702030302020204" pitchFamily="66" charset="0"/>
              </a:rPr>
              <a:t>My child's full name is :……………………………………… Class…………………………………..</a:t>
            </a:r>
          </a:p>
        </p:txBody>
      </p:sp>
    </p:spTree>
    <p:extLst>
      <p:ext uri="{BB962C8B-B14F-4D97-AF65-F5344CB8AC3E}">
        <p14:creationId xmlns:p14="http://schemas.microsoft.com/office/powerpoint/2010/main" val="428161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0" y="0"/>
            <a:ext cx="9144000" cy="6858000"/>
          </a:xfrm>
          <a:prstGeom prst="rect">
            <a:avLst/>
          </a:prstGeom>
          <a:solidFill>
            <a:srgbClr val="90827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GB"/>
          </a:p>
        </p:txBody>
      </p:sp>
      <p:sp>
        <p:nvSpPr>
          <p:cNvPr id="11" name="Rectangle 10"/>
          <p:cNvSpPr/>
          <p:nvPr/>
        </p:nvSpPr>
        <p:spPr>
          <a:xfrm>
            <a:off x="179512" y="146720"/>
            <a:ext cx="8784976" cy="6711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16334267"/>
              </p:ext>
            </p:extLst>
          </p:nvPr>
        </p:nvGraphicFramePr>
        <p:xfrm>
          <a:off x="827584" y="879713"/>
          <a:ext cx="7164288" cy="5245294"/>
        </p:xfrm>
        <a:graphic>
          <a:graphicData uri="http://schemas.openxmlformats.org/drawingml/2006/table">
            <a:tbl>
              <a:tblPr firstRow="1" bandRow="1">
                <a:tableStyleId>{5940675A-B579-460E-94D1-54222C63F5DA}</a:tableStyleId>
              </a:tblPr>
              <a:tblGrid>
                <a:gridCol w="4320480"/>
                <a:gridCol w="1224136"/>
                <a:gridCol w="1619672"/>
              </a:tblGrid>
              <a:tr h="347554">
                <a:tc>
                  <a:txBody>
                    <a:bodyPr/>
                    <a:lstStyle/>
                    <a:p>
                      <a:endParaRPr lang="en-GB" dirty="0"/>
                    </a:p>
                  </a:txBody>
                  <a:tcPr/>
                </a:tc>
                <a:tc>
                  <a:txBody>
                    <a:bodyPr/>
                    <a:lstStyle/>
                    <a:p>
                      <a:pPr algn="ctr"/>
                      <a:r>
                        <a:rPr lang="en-GB" sz="1200" dirty="0" smtClean="0">
                          <a:latin typeface="Comic Sans MS" panose="030F0702030302020204" pitchFamily="66" charset="0"/>
                        </a:rPr>
                        <a:t>Date</a:t>
                      </a:r>
                      <a:r>
                        <a:rPr lang="en-GB" sz="1200" baseline="0" dirty="0" smtClean="0">
                          <a:latin typeface="Comic Sans MS" panose="030F0702030302020204" pitchFamily="66" charset="0"/>
                        </a:rPr>
                        <a:t> </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Signature</a:t>
                      </a:r>
                      <a:endParaRPr lang="en-GB" sz="1200" dirty="0">
                        <a:latin typeface="Comic Sans MS" panose="030F0702030302020204" pitchFamily="66" charset="0"/>
                      </a:endParaRPr>
                    </a:p>
                  </a:txBody>
                  <a:tcPr/>
                </a:tc>
              </a:tr>
              <a:tr h="360610">
                <a:tc>
                  <a:txBody>
                    <a:bodyPr/>
                    <a:lstStyle/>
                    <a:p>
                      <a:r>
                        <a:rPr lang="en-GB" sz="1200" b="1" dirty="0" smtClean="0">
                          <a:solidFill>
                            <a:schemeClr val="bg1"/>
                          </a:solidFill>
                          <a:latin typeface="Comic Sans MS" panose="030F0702030302020204" pitchFamily="66" charset="0"/>
                        </a:rPr>
                        <a:t>Health</a:t>
                      </a:r>
                      <a:r>
                        <a:rPr lang="en-GB" sz="1200" b="1" baseline="0" dirty="0" smtClean="0">
                          <a:solidFill>
                            <a:schemeClr val="bg1"/>
                          </a:solidFill>
                          <a:latin typeface="Comic Sans MS" panose="030F0702030302020204" pitchFamily="66" charset="0"/>
                        </a:rPr>
                        <a:t> </a:t>
                      </a:r>
                      <a:endParaRPr lang="en-GB" sz="1200" b="1" dirty="0">
                        <a:solidFill>
                          <a:schemeClr val="bg1"/>
                        </a:solidFill>
                        <a:latin typeface="Comic Sans MS" panose="030F0702030302020204" pitchFamily="66" charset="0"/>
                      </a:endParaRPr>
                    </a:p>
                  </a:txBody>
                  <a:tcPr>
                    <a:solidFill>
                      <a:schemeClr val="accent6">
                        <a:lumMod val="75000"/>
                      </a:schemeClr>
                    </a:solidFill>
                  </a:tcPr>
                </a:tc>
                <a:tc>
                  <a:txBody>
                    <a:bodyPr/>
                    <a:lstStyle/>
                    <a:p>
                      <a:endParaRPr lang="en-GB"/>
                    </a:p>
                  </a:txBody>
                  <a:tcPr/>
                </a:tc>
                <a:tc>
                  <a:txBody>
                    <a:bodyPr/>
                    <a:lstStyle/>
                    <a:p>
                      <a:endParaRPr lang="en-GB" dirty="0"/>
                    </a:p>
                  </a:txBody>
                  <a:tcPr/>
                </a:tc>
              </a:tr>
              <a:tr h="444588">
                <a:tc>
                  <a:txBody>
                    <a:bodyPr/>
                    <a:lstStyle/>
                    <a:p>
                      <a:r>
                        <a:rPr lang="en-GB" sz="1200" baseline="0" dirty="0" smtClean="0"/>
                        <a:t>I give my consent for my child to have check ups and information shared  with the NHS School Nursing team and Health Visitors.</a:t>
                      </a:r>
                      <a:endParaRPr lang="en-GB" sz="1200" dirty="0"/>
                    </a:p>
                  </a:txBody>
                  <a:tcPr/>
                </a:tc>
                <a:tc>
                  <a:txBody>
                    <a:bodyPr/>
                    <a:lstStyle/>
                    <a:p>
                      <a:endParaRPr lang="en-GB" dirty="0"/>
                    </a:p>
                  </a:txBody>
                  <a:tcPr/>
                </a:tc>
                <a:tc>
                  <a:txBody>
                    <a:bodyPr/>
                    <a:lstStyle/>
                    <a:p>
                      <a:endParaRPr lang="en-GB"/>
                    </a:p>
                  </a:txBody>
                  <a:tcPr/>
                </a:tc>
              </a:tr>
              <a:tr h="490414">
                <a:tc>
                  <a:txBody>
                    <a:bodyPr/>
                    <a:lstStyle/>
                    <a:p>
                      <a:r>
                        <a:rPr lang="en-GB" sz="1200" dirty="0" smtClean="0"/>
                        <a:t>I give my consent</a:t>
                      </a:r>
                      <a:r>
                        <a:rPr lang="en-GB" sz="1200" baseline="0" dirty="0" smtClean="0"/>
                        <a:t> for my child to have </a:t>
                      </a:r>
                      <a:r>
                        <a:rPr lang="en-GB" sz="1200" b="1" baseline="0" dirty="0" smtClean="0"/>
                        <a:t>hearing</a:t>
                      </a:r>
                      <a:r>
                        <a:rPr lang="en-GB" sz="1200" baseline="0" dirty="0" smtClean="0"/>
                        <a:t> checks with the NHS School Nursing team</a:t>
                      </a:r>
                      <a:endParaRPr lang="en-GB" sz="1200" dirty="0"/>
                    </a:p>
                  </a:txBody>
                  <a:tcPr/>
                </a:tc>
                <a:tc>
                  <a:txBody>
                    <a:bodyPr/>
                    <a:lstStyle/>
                    <a:p>
                      <a:endParaRPr lang="en-GB"/>
                    </a:p>
                  </a:txBody>
                  <a:tcPr/>
                </a:tc>
                <a:tc>
                  <a:txBody>
                    <a:bodyPr/>
                    <a:lstStyle/>
                    <a:p>
                      <a:endParaRPr lang="en-GB"/>
                    </a:p>
                  </a:txBody>
                  <a:tcPr/>
                </a:tc>
              </a:tr>
              <a:tr h="444588">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 give my consent</a:t>
                      </a:r>
                      <a:r>
                        <a:rPr lang="en-GB" sz="1200" baseline="0" dirty="0" smtClean="0"/>
                        <a:t> for my child to have </a:t>
                      </a:r>
                      <a:r>
                        <a:rPr lang="en-GB" sz="1200" b="1" baseline="0" dirty="0" smtClean="0"/>
                        <a:t>Vision</a:t>
                      </a:r>
                      <a:r>
                        <a:rPr lang="en-GB" sz="1200" baseline="0" dirty="0" smtClean="0"/>
                        <a:t> checks with the NHS School Nursing team</a:t>
                      </a:r>
                      <a:endParaRPr lang="en-GB" sz="1200" dirty="0" smtClean="0"/>
                    </a:p>
                  </a:txBody>
                  <a:tcPr/>
                </a:tc>
                <a:tc>
                  <a:txBody>
                    <a:bodyPr/>
                    <a:lstStyle/>
                    <a:p>
                      <a:endParaRPr lang="en-GB"/>
                    </a:p>
                  </a:txBody>
                  <a:tcPr/>
                </a:tc>
                <a:tc>
                  <a:txBody>
                    <a:bodyPr/>
                    <a:lstStyle/>
                    <a:p>
                      <a:endParaRPr lang="en-GB" dirty="0"/>
                    </a:p>
                  </a:txBody>
                  <a:tcPr/>
                </a:tc>
              </a:tr>
              <a:tr h="444588">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 give my consent</a:t>
                      </a:r>
                      <a:r>
                        <a:rPr lang="en-GB" sz="1200" baseline="0" dirty="0" smtClean="0"/>
                        <a:t> for my child to have </a:t>
                      </a:r>
                      <a:r>
                        <a:rPr lang="en-GB" sz="1200" b="1" baseline="0" dirty="0" smtClean="0"/>
                        <a:t>Weight </a:t>
                      </a:r>
                      <a:r>
                        <a:rPr lang="en-GB" sz="1200" baseline="0" dirty="0" smtClean="0"/>
                        <a:t>checks with the NHS School Nursing team</a:t>
                      </a:r>
                      <a:endParaRPr lang="en-GB" sz="1200" dirty="0" smtClean="0"/>
                    </a:p>
                  </a:txBody>
                  <a:tcPr/>
                </a:tc>
                <a:tc>
                  <a:txBody>
                    <a:bodyPr/>
                    <a:lstStyle/>
                    <a:p>
                      <a:endParaRPr lang="en-GB"/>
                    </a:p>
                  </a:txBody>
                  <a:tcPr/>
                </a:tc>
                <a:tc>
                  <a:txBody>
                    <a:bodyPr/>
                    <a:lstStyle/>
                    <a:p>
                      <a:endParaRPr lang="en-GB"/>
                    </a:p>
                  </a:txBody>
                  <a:tcPr/>
                </a:tc>
              </a:tr>
              <a:tr h="453752">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 give my consent</a:t>
                      </a:r>
                      <a:r>
                        <a:rPr lang="en-GB" sz="1200" baseline="0" dirty="0" smtClean="0"/>
                        <a:t> for my child to have </a:t>
                      </a:r>
                      <a:r>
                        <a:rPr lang="en-GB" sz="1200" b="1" baseline="0" dirty="0" smtClean="0"/>
                        <a:t>Dental</a:t>
                      </a:r>
                      <a:r>
                        <a:rPr lang="en-GB" sz="1200" baseline="0" dirty="0" smtClean="0"/>
                        <a:t> checks with the NHS School Nursing team</a:t>
                      </a:r>
                      <a:endParaRPr lang="en-GB" sz="1200" dirty="0" smtClean="0"/>
                    </a:p>
                  </a:txBody>
                  <a:tcPr/>
                </a:tc>
                <a:tc>
                  <a:txBody>
                    <a:bodyPr/>
                    <a:lstStyle/>
                    <a:p>
                      <a:endParaRPr lang="en-GB" dirty="0"/>
                    </a:p>
                  </a:txBody>
                  <a:tcPr/>
                </a:tc>
                <a:tc>
                  <a:txBody>
                    <a:bodyPr/>
                    <a:lstStyle/>
                    <a:p>
                      <a:endParaRPr lang="en-GB" dirty="0"/>
                    </a:p>
                  </a:txBody>
                  <a:tcPr/>
                </a:tc>
              </a:tr>
              <a:tr h="453752">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 give my consent</a:t>
                      </a:r>
                      <a:r>
                        <a:rPr lang="en-GB" sz="1200" baseline="0" dirty="0" smtClean="0"/>
                        <a:t> for my child  to have first aid administered by a qualified first aider at school</a:t>
                      </a:r>
                      <a:endParaRPr lang="en-GB" sz="1200" dirty="0" smtClean="0"/>
                    </a:p>
                  </a:txBody>
                  <a:tcPr/>
                </a:tc>
                <a:tc>
                  <a:txBody>
                    <a:bodyPr/>
                    <a:lstStyle/>
                    <a:p>
                      <a:endParaRPr lang="en-GB"/>
                    </a:p>
                  </a:txBody>
                  <a:tcPr/>
                </a:tc>
                <a:tc>
                  <a:txBody>
                    <a:bodyPr/>
                    <a:lstStyle/>
                    <a:p>
                      <a:endParaRPr lang="en-GB" dirty="0"/>
                    </a:p>
                  </a:txBody>
                  <a:tcPr/>
                </a:tc>
              </a:tr>
              <a:tr h="453752">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 give  my</a:t>
                      </a:r>
                      <a:r>
                        <a:rPr lang="en-GB" sz="1200" baseline="0" dirty="0" smtClean="0"/>
                        <a:t> </a:t>
                      </a:r>
                      <a:r>
                        <a:rPr lang="en-GB" sz="1200" dirty="0" smtClean="0"/>
                        <a:t>consent</a:t>
                      </a:r>
                      <a:r>
                        <a:rPr lang="en-GB" sz="1200" baseline="0" dirty="0" smtClean="0"/>
                        <a:t> </a:t>
                      </a:r>
                      <a:r>
                        <a:rPr lang="en-GB" sz="1200" dirty="0" smtClean="0"/>
                        <a:t>for a first aider to administer</a:t>
                      </a:r>
                      <a:r>
                        <a:rPr lang="en-GB" sz="1200" baseline="0" dirty="0" smtClean="0"/>
                        <a:t> medication to my child if it has been prescribed and I have completed a permission form via the school office.</a:t>
                      </a:r>
                      <a:endParaRPr lang="en-GB" sz="1200" dirty="0" smtClean="0"/>
                    </a:p>
                  </a:txBody>
                  <a:tcPr/>
                </a:tc>
                <a:tc>
                  <a:txBody>
                    <a:bodyPr/>
                    <a:lstStyle/>
                    <a:p>
                      <a:endParaRPr lang="en-GB"/>
                    </a:p>
                  </a:txBody>
                  <a:tcPr/>
                </a:tc>
                <a:tc>
                  <a:txBody>
                    <a:bodyPr/>
                    <a:lstStyle/>
                    <a:p>
                      <a:endParaRPr lang="en-GB" dirty="0"/>
                    </a:p>
                  </a:txBody>
                  <a:tcPr/>
                </a:tc>
              </a:tr>
              <a:tr h="453752">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a:t>
                      </a:r>
                      <a:r>
                        <a:rPr lang="en-GB" sz="1200" baseline="0" dirty="0" smtClean="0"/>
                        <a:t> give my consent in the event of the school not being able to contact any of the emergency numbers on my child's file, for them to be taken to hospital and receive appropriate medical treatment.</a:t>
                      </a:r>
                      <a:endParaRPr lang="en-GB" sz="1200" dirty="0" smtClean="0"/>
                    </a:p>
                  </a:txBody>
                  <a:tcPr/>
                </a:tc>
                <a:tc>
                  <a:txBody>
                    <a:bodyPr/>
                    <a:lstStyle/>
                    <a:p>
                      <a:endParaRPr lang="en-GB"/>
                    </a:p>
                  </a:txBody>
                  <a:tcPr/>
                </a:tc>
                <a:tc>
                  <a:txBody>
                    <a:bodyPr/>
                    <a:lstStyle/>
                    <a:p>
                      <a:endParaRPr lang="en-GB" dirty="0"/>
                    </a:p>
                  </a:txBody>
                  <a:tcPr/>
                </a:tc>
              </a:tr>
              <a:tr h="453752">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dirty="0" smtClean="0"/>
                        <a:t>I give consent</a:t>
                      </a:r>
                      <a:r>
                        <a:rPr lang="en-GB" sz="1200" baseline="0" dirty="0" smtClean="0"/>
                        <a:t> for my child's photo and medical conditions such as Allergies and Asthma to be displayed in staff areas.</a:t>
                      </a:r>
                      <a:endParaRPr lang="en-GB" sz="1200" dirty="0" smtClean="0"/>
                    </a:p>
                  </a:txBody>
                  <a:tcPr/>
                </a:tc>
                <a:tc>
                  <a:txBody>
                    <a:bodyPr/>
                    <a:lstStyle/>
                    <a:p>
                      <a:endParaRPr lang="en-GB"/>
                    </a:p>
                  </a:txBody>
                  <a:tcPr/>
                </a:tc>
                <a:tc>
                  <a:txBody>
                    <a:bodyPr/>
                    <a:lstStyle/>
                    <a:p>
                      <a:endParaRPr lang="en-GB" dirty="0"/>
                    </a:p>
                  </a:txBody>
                  <a:tcPr/>
                </a:tc>
              </a:tr>
            </a:tbl>
          </a:graphicData>
        </a:graphic>
      </p:graphicFrame>
      <p:sp>
        <p:nvSpPr>
          <p:cNvPr id="8" name="Rectangle 7"/>
          <p:cNvSpPr/>
          <p:nvPr/>
        </p:nvSpPr>
        <p:spPr>
          <a:xfrm>
            <a:off x="329469" y="188640"/>
            <a:ext cx="8424936" cy="432048"/>
          </a:xfrm>
          <a:prstGeom prst="rect">
            <a:avLst/>
          </a:prstGeom>
          <a:solidFill>
            <a:schemeClr val="bg1"/>
          </a:solid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95C11F"/>
                </a:solidFill>
                <a:latin typeface="Comic Sans MS" panose="030F0702030302020204" pitchFamily="66" charset="0"/>
              </a:rPr>
              <a:t>My child's full name is :………………………………………Class…………………………………..</a:t>
            </a:r>
          </a:p>
        </p:txBody>
      </p:sp>
    </p:spTree>
    <p:extLst>
      <p:ext uri="{BB962C8B-B14F-4D97-AF65-F5344CB8AC3E}">
        <p14:creationId xmlns:p14="http://schemas.microsoft.com/office/powerpoint/2010/main" val="3051114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0" y="0"/>
            <a:ext cx="9144000" cy="6858000"/>
          </a:xfrm>
          <a:prstGeom prst="rect">
            <a:avLst/>
          </a:prstGeom>
          <a:solidFill>
            <a:srgbClr val="90827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GB"/>
          </a:p>
        </p:txBody>
      </p:sp>
      <p:sp>
        <p:nvSpPr>
          <p:cNvPr id="11" name="Rectangle 10"/>
          <p:cNvSpPr/>
          <p:nvPr/>
        </p:nvSpPr>
        <p:spPr>
          <a:xfrm>
            <a:off x="107504" y="146720"/>
            <a:ext cx="8856984" cy="6450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93621507"/>
              </p:ext>
            </p:extLst>
          </p:nvPr>
        </p:nvGraphicFramePr>
        <p:xfrm>
          <a:off x="959390" y="1340768"/>
          <a:ext cx="7153212" cy="4583914"/>
        </p:xfrm>
        <a:graphic>
          <a:graphicData uri="http://schemas.openxmlformats.org/drawingml/2006/table">
            <a:tbl>
              <a:tblPr firstRow="1" bandRow="1">
                <a:tableStyleId>{5940675A-B579-460E-94D1-54222C63F5DA}</a:tableStyleId>
              </a:tblPr>
              <a:tblGrid>
                <a:gridCol w="4608512"/>
                <a:gridCol w="905422"/>
                <a:gridCol w="1639278"/>
              </a:tblGrid>
              <a:tr h="393405">
                <a:tc>
                  <a:txBody>
                    <a:bodyPr/>
                    <a:lstStyle/>
                    <a:p>
                      <a:endParaRPr lang="en-GB" dirty="0"/>
                    </a:p>
                  </a:txBody>
                  <a:tcPr/>
                </a:tc>
                <a:tc>
                  <a:txBody>
                    <a:bodyPr/>
                    <a:lstStyle/>
                    <a:p>
                      <a:pPr algn="ctr"/>
                      <a:r>
                        <a:rPr lang="en-GB" sz="1200" dirty="0" smtClean="0">
                          <a:latin typeface="Comic Sans MS" panose="030F0702030302020204" pitchFamily="66" charset="0"/>
                        </a:rPr>
                        <a:t>Date</a:t>
                      </a:r>
                      <a:r>
                        <a:rPr lang="en-GB" sz="1200" baseline="0" dirty="0" smtClean="0">
                          <a:latin typeface="Comic Sans MS" panose="030F0702030302020204" pitchFamily="66" charset="0"/>
                        </a:rPr>
                        <a:t> </a:t>
                      </a:r>
                      <a:endParaRPr lang="en-GB" sz="1200" dirty="0">
                        <a:latin typeface="Comic Sans MS" panose="030F0702030302020204" pitchFamily="66" charset="0"/>
                      </a:endParaRPr>
                    </a:p>
                  </a:txBody>
                  <a:tcPr/>
                </a:tc>
                <a:tc>
                  <a:txBody>
                    <a:bodyPr/>
                    <a:lstStyle/>
                    <a:p>
                      <a:pPr algn="ctr"/>
                      <a:r>
                        <a:rPr lang="en-GB" sz="1200" dirty="0" smtClean="0">
                          <a:latin typeface="Comic Sans MS" panose="030F0702030302020204" pitchFamily="66" charset="0"/>
                        </a:rPr>
                        <a:t>Signature</a:t>
                      </a:r>
                      <a:endParaRPr lang="en-GB" sz="1200" dirty="0">
                        <a:latin typeface="Comic Sans MS" panose="030F0702030302020204" pitchFamily="66" charset="0"/>
                      </a:endParaRPr>
                    </a:p>
                  </a:txBody>
                  <a:tcPr/>
                </a:tc>
              </a:tr>
              <a:tr h="393405">
                <a:tc>
                  <a:txBody>
                    <a:bodyPr/>
                    <a:lstStyle/>
                    <a:p>
                      <a:r>
                        <a:rPr lang="en-GB" sz="1200" b="1" dirty="0" smtClean="0">
                          <a:solidFill>
                            <a:schemeClr val="bg1"/>
                          </a:solidFill>
                          <a:latin typeface="Comic Sans MS" panose="030F0702030302020204" pitchFamily="66" charset="0"/>
                        </a:rPr>
                        <a:t>Supporting</a:t>
                      </a:r>
                      <a:r>
                        <a:rPr lang="en-GB" sz="1200" b="1" baseline="0" dirty="0" smtClean="0">
                          <a:solidFill>
                            <a:schemeClr val="bg1"/>
                          </a:solidFill>
                          <a:latin typeface="Comic Sans MS" panose="030F0702030302020204" pitchFamily="66" charset="0"/>
                        </a:rPr>
                        <a:t> your child's attendance and well being </a:t>
                      </a:r>
                      <a:endParaRPr lang="en-GB" sz="1200" b="1" dirty="0">
                        <a:solidFill>
                          <a:schemeClr val="bg1"/>
                        </a:solidFill>
                        <a:latin typeface="Comic Sans MS" panose="030F0702030302020204" pitchFamily="66" charset="0"/>
                      </a:endParaRPr>
                    </a:p>
                  </a:txBody>
                  <a:tcPr>
                    <a:solidFill>
                      <a:srgbClr val="D31DCA"/>
                    </a:solidFill>
                  </a:tcPr>
                </a:tc>
                <a:tc>
                  <a:txBody>
                    <a:bodyPr/>
                    <a:lstStyle/>
                    <a:p>
                      <a:endParaRPr lang="en-GB"/>
                    </a:p>
                  </a:txBody>
                  <a:tcPr/>
                </a:tc>
                <a:tc>
                  <a:txBody>
                    <a:bodyPr/>
                    <a:lstStyle/>
                    <a:p>
                      <a:endParaRPr lang="en-GB" dirty="0"/>
                    </a:p>
                  </a:txBody>
                  <a:tcPr/>
                </a:tc>
              </a:tr>
              <a:tr h="497269">
                <a:tc>
                  <a:txBody>
                    <a:bodyPr/>
                    <a:lstStyle/>
                    <a:p>
                      <a:r>
                        <a:rPr lang="en-GB" sz="1200" dirty="0" smtClean="0"/>
                        <a:t>I understand my child's attendance</a:t>
                      </a:r>
                      <a:r>
                        <a:rPr lang="en-GB" sz="1200" baseline="0" dirty="0" smtClean="0"/>
                        <a:t> will be shared with the Local Authority as part of the schools statutory responsibility.</a:t>
                      </a:r>
                    </a:p>
                  </a:txBody>
                  <a:tcPr/>
                </a:tc>
                <a:tc>
                  <a:txBody>
                    <a:bodyPr/>
                    <a:lstStyle/>
                    <a:p>
                      <a:endParaRPr lang="en-GB" dirty="0"/>
                    </a:p>
                  </a:txBody>
                  <a:tcPr/>
                </a:tc>
                <a:tc>
                  <a:txBody>
                    <a:bodyPr/>
                    <a:lstStyle/>
                    <a:p>
                      <a:endParaRPr lang="en-GB" dirty="0"/>
                    </a:p>
                  </a:txBody>
                  <a:tcPr/>
                </a:tc>
              </a:tr>
              <a:tr h="393405">
                <a:tc>
                  <a:txBody>
                    <a:bodyPr/>
                    <a:lstStyle/>
                    <a:p>
                      <a:r>
                        <a:rPr lang="en-GB" sz="1200" b="1" dirty="0" smtClean="0">
                          <a:solidFill>
                            <a:schemeClr val="bg1"/>
                          </a:solidFill>
                          <a:latin typeface="Comic Sans MS" panose="030F0702030302020204" pitchFamily="66" charset="0"/>
                        </a:rPr>
                        <a:t>Displays</a:t>
                      </a:r>
                      <a:r>
                        <a:rPr lang="en-GB" sz="1200" b="1" baseline="0" dirty="0" smtClean="0">
                          <a:solidFill>
                            <a:schemeClr val="bg1"/>
                          </a:solidFill>
                          <a:latin typeface="Comic Sans MS" panose="030F0702030302020204" pitchFamily="66" charset="0"/>
                        </a:rPr>
                        <a:t> around the school</a:t>
                      </a:r>
                      <a:endParaRPr lang="en-GB" sz="1200" b="1" dirty="0">
                        <a:solidFill>
                          <a:schemeClr val="bg1"/>
                        </a:solidFill>
                        <a:latin typeface="Comic Sans MS" panose="030F0702030302020204" pitchFamily="66" charset="0"/>
                      </a:endParaRPr>
                    </a:p>
                  </a:txBody>
                  <a:tcPr>
                    <a:solidFill>
                      <a:srgbClr val="FFC000"/>
                    </a:solidFill>
                  </a:tcPr>
                </a:tc>
                <a:tc>
                  <a:txBody>
                    <a:bodyPr/>
                    <a:lstStyle/>
                    <a:p>
                      <a:endParaRPr lang="en-GB" dirty="0"/>
                    </a:p>
                  </a:txBody>
                  <a:tcPr/>
                </a:tc>
                <a:tc>
                  <a:txBody>
                    <a:bodyPr/>
                    <a:lstStyle/>
                    <a:p>
                      <a:endParaRPr lang="en-GB" dirty="0"/>
                    </a:p>
                  </a:txBody>
                  <a:tcPr/>
                </a:tc>
              </a:tr>
              <a:tr h="491756">
                <a:tc>
                  <a:txBody>
                    <a:bodyPr/>
                    <a:lstStyle/>
                    <a:p>
                      <a:r>
                        <a:rPr lang="en-GB" sz="1200" dirty="0" smtClean="0"/>
                        <a:t>I give my</a:t>
                      </a:r>
                      <a:r>
                        <a:rPr lang="en-GB" sz="1200" baseline="0" dirty="0" smtClean="0"/>
                        <a:t> consent for my child's photo and name to be displayed around the school.</a:t>
                      </a:r>
                      <a:endParaRPr lang="en-GB" sz="1200" dirty="0"/>
                    </a:p>
                  </a:txBody>
                  <a:tcPr/>
                </a:tc>
                <a:tc>
                  <a:txBody>
                    <a:bodyPr/>
                    <a:lstStyle/>
                    <a:p>
                      <a:endParaRPr lang="en-GB" dirty="0"/>
                    </a:p>
                  </a:txBody>
                  <a:tcPr/>
                </a:tc>
                <a:tc>
                  <a:txBody>
                    <a:bodyPr/>
                    <a:lstStyle/>
                    <a:p>
                      <a:endParaRPr lang="en-GB" dirty="0"/>
                    </a:p>
                  </a:txBody>
                  <a:tcPr/>
                </a:tc>
              </a:tr>
              <a:tr h="393405">
                <a:tc>
                  <a:txBody>
                    <a:bodyPr/>
                    <a:lstStyle/>
                    <a:p>
                      <a:r>
                        <a:rPr lang="en-GB" sz="1200" b="1" dirty="0" smtClean="0">
                          <a:solidFill>
                            <a:schemeClr val="bg1"/>
                          </a:solidFill>
                          <a:latin typeface="Comic Sans MS" panose="030F0702030302020204" pitchFamily="66" charset="0"/>
                        </a:rPr>
                        <a:t>Consent for activities</a:t>
                      </a:r>
                      <a:r>
                        <a:rPr lang="en-GB" sz="1200" b="1" baseline="0" dirty="0" smtClean="0">
                          <a:solidFill>
                            <a:schemeClr val="bg1"/>
                          </a:solidFill>
                          <a:latin typeface="Comic Sans MS" panose="030F0702030302020204" pitchFamily="66" charset="0"/>
                        </a:rPr>
                        <a:t> that are </a:t>
                      </a:r>
                      <a:r>
                        <a:rPr lang="en-GB" sz="1200" b="1" dirty="0" smtClean="0">
                          <a:solidFill>
                            <a:schemeClr val="bg1"/>
                          </a:solidFill>
                          <a:latin typeface="Comic Sans MS" panose="030F0702030302020204" pitchFamily="66" charset="0"/>
                        </a:rPr>
                        <a:t>part</a:t>
                      </a:r>
                      <a:r>
                        <a:rPr lang="en-GB" sz="1200" b="1" baseline="0" dirty="0" smtClean="0">
                          <a:solidFill>
                            <a:schemeClr val="bg1"/>
                          </a:solidFill>
                          <a:latin typeface="Comic Sans MS" panose="030F0702030302020204" pitchFamily="66" charset="0"/>
                        </a:rPr>
                        <a:t> of the Curriculum </a:t>
                      </a:r>
                      <a:endParaRPr lang="en-GB" sz="1200" b="1" dirty="0">
                        <a:solidFill>
                          <a:schemeClr val="bg1"/>
                        </a:solidFill>
                        <a:latin typeface="Comic Sans MS" panose="030F0702030302020204" pitchFamily="66" charset="0"/>
                      </a:endParaRPr>
                    </a:p>
                  </a:txBody>
                  <a:tcPr>
                    <a:solidFill>
                      <a:srgbClr val="00B0F0"/>
                    </a:solidFill>
                  </a:tcPr>
                </a:tc>
                <a:tc>
                  <a:txBody>
                    <a:bodyPr/>
                    <a:lstStyle/>
                    <a:p>
                      <a:endParaRPr lang="en-GB" dirty="0"/>
                    </a:p>
                  </a:txBody>
                  <a:tcPr/>
                </a:tc>
                <a:tc>
                  <a:txBody>
                    <a:bodyPr/>
                    <a:lstStyle/>
                    <a:p>
                      <a:endParaRPr lang="en-GB" dirty="0"/>
                    </a:p>
                  </a:txBody>
                  <a:tcPr/>
                </a:tc>
              </a:tr>
              <a:tr h="546001">
                <a:tc>
                  <a:txBody>
                    <a:bodyPr/>
                    <a:lstStyle/>
                    <a:p>
                      <a:r>
                        <a:rPr lang="en-GB" sz="1200" dirty="0" smtClean="0"/>
                        <a:t>I give</a:t>
                      </a:r>
                      <a:r>
                        <a:rPr lang="en-GB" sz="1200" baseline="0" dirty="0" smtClean="0"/>
                        <a:t> my consent for the school to share my child's name with services relevant to the curriculum, eg. school trips/residential.</a:t>
                      </a:r>
                      <a:endParaRPr lang="en-GB" sz="1200" dirty="0"/>
                    </a:p>
                  </a:txBody>
                  <a:tcPr/>
                </a:tc>
                <a:tc>
                  <a:txBody>
                    <a:bodyPr/>
                    <a:lstStyle/>
                    <a:p>
                      <a:endParaRPr lang="en-GB" dirty="0"/>
                    </a:p>
                  </a:txBody>
                  <a:tcPr/>
                </a:tc>
                <a:tc>
                  <a:txBody>
                    <a:bodyPr/>
                    <a:lstStyle/>
                    <a:p>
                      <a:endParaRPr lang="en-GB" dirty="0"/>
                    </a:p>
                  </a:txBody>
                  <a:tcPr/>
                </a:tc>
              </a:tr>
              <a:tr h="491756">
                <a:tc>
                  <a:txBody>
                    <a:bodyPr/>
                    <a:lstStyle/>
                    <a:p>
                      <a:r>
                        <a:rPr lang="en-GB" sz="1200" dirty="0" smtClean="0"/>
                        <a:t>I give my</a:t>
                      </a:r>
                      <a:r>
                        <a:rPr lang="en-GB" sz="1200" baseline="0" dirty="0" smtClean="0"/>
                        <a:t> consent</a:t>
                      </a:r>
                      <a:r>
                        <a:rPr lang="en-GB" sz="1200" dirty="0" smtClean="0"/>
                        <a:t> for the school to share my child's name and date of birth</a:t>
                      </a:r>
                      <a:r>
                        <a:rPr lang="en-GB" sz="1200" baseline="0" dirty="0" smtClean="0"/>
                        <a:t> with Islington Leisure Centre to support my child's swimming.</a:t>
                      </a:r>
                      <a:endParaRPr lang="en-GB" sz="1200" dirty="0"/>
                    </a:p>
                  </a:txBody>
                  <a:tcPr/>
                </a:tc>
                <a:tc>
                  <a:txBody>
                    <a:bodyPr/>
                    <a:lstStyle/>
                    <a:p>
                      <a:endParaRPr lang="en-GB" dirty="0"/>
                    </a:p>
                  </a:txBody>
                  <a:tcPr/>
                </a:tc>
                <a:tc>
                  <a:txBody>
                    <a:bodyPr/>
                    <a:lstStyle/>
                    <a:p>
                      <a:endParaRPr lang="en-GB" dirty="0"/>
                    </a:p>
                  </a:txBody>
                  <a:tcPr/>
                </a:tc>
              </a:tr>
              <a:tr h="491756">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Comic Sans MS" panose="030F0702030302020204" pitchFamily="66" charset="0"/>
                        </a:rPr>
                        <a:t>Consent for receiving </a:t>
                      </a:r>
                      <a:r>
                        <a:rPr lang="en-GB" sz="1200" b="1" smtClean="0">
                          <a:solidFill>
                            <a:schemeClr val="bg1"/>
                          </a:solidFill>
                          <a:latin typeface="Comic Sans MS" panose="030F0702030302020204" pitchFamily="66" charset="0"/>
                        </a:rPr>
                        <a:t>digital communication</a:t>
                      </a:r>
                      <a:endParaRPr lang="en-GB" sz="1200" b="1" dirty="0" smtClean="0">
                        <a:solidFill>
                          <a:schemeClr val="bg1"/>
                        </a:solidFill>
                        <a:latin typeface="Comic Sans MS" panose="030F0702030302020204" pitchFamily="66" charset="0"/>
                      </a:endParaRPr>
                    </a:p>
                    <a:p>
                      <a:endParaRPr lang="en-GB" sz="1200" dirty="0"/>
                    </a:p>
                  </a:txBody>
                  <a:tcPr>
                    <a:solidFill>
                      <a:srgbClr val="7030A0"/>
                    </a:solidFill>
                  </a:tcPr>
                </a:tc>
                <a:tc>
                  <a:txBody>
                    <a:bodyPr/>
                    <a:lstStyle/>
                    <a:p>
                      <a:endParaRPr lang="en-GB" dirty="0"/>
                    </a:p>
                  </a:txBody>
                  <a:tcPr/>
                </a:tc>
                <a:tc>
                  <a:txBody>
                    <a:bodyPr/>
                    <a:lstStyle/>
                    <a:p>
                      <a:endParaRPr lang="en-GB" dirty="0"/>
                    </a:p>
                  </a:txBody>
                  <a:tcPr/>
                </a:tc>
              </a:tr>
              <a:tr h="491756">
                <a:tc>
                  <a:txBody>
                    <a:bodyPr/>
                    <a:lstStyle/>
                    <a:p>
                      <a:r>
                        <a:rPr lang="en-GB" sz="1200" dirty="0" smtClean="0"/>
                        <a:t>I give my consent to receive  texts  and emails  from school to inform me about school information and FOSJ  events.</a:t>
                      </a:r>
                      <a:endParaRPr lang="en-GB" sz="1200" dirty="0"/>
                    </a:p>
                  </a:txBody>
                  <a:tcPr/>
                </a:tc>
                <a:tc>
                  <a:txBody>
                    <a:bodyPr/>
                    <a:lstStyle/>
                    <a:p>
                      <a:endParaRPr lang="en-GB" dirty="0"/>
                    </a:p>
                  </a:txBody>
                  <a:tcPr/>
                </a:tc>
                <a:tc>
                  <a:txBody>
                    <a:bodyPr/>
                    <a:lstStyle/>
                    <a:p>
                      <a:endParaRPr lang="en-GB" dirty="0"/>
                    </a:p>
                  </a:txBody>
                  <a:tcPr/>
                </a:tc>
              </a:tr>
            </a:tbl>
          </a:graphicData>
        </a:graphic>
      </p:graphicFrame>
      <p:sp>
        <p:nvSpPr>
          <p:cNvPr id="12" name="Rectangle 11"/>
          <p:cNvSpPr/>
          <p:nvPr/>
        </p:nvSpPr>
        <p:spPr>
          <a:xfrm>
            <a:off x="251520" y="476063"/>
            <a:ext cx="8640960" cy="432048"/>
          </a:xfrm>
          <a:prstGeom prst="rect">
            <a:avLst/>
          </a:prstGeom>
          <a:solidFill>
            <a:schemeClr val="bg1"/>
          </a:solid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95C11F"/>
                </a:solidFill>
                <a:latin typeface="Comic Sans MS" panose="030F0702030302020204" pitchFamily="66" charset="0"/>
              </a:rPr>
              <a:t>My child's full name is :……………………………………… Class…………………………………..</a:t>
            </a:r>
          </a:p>
        </p:txBody>
      </p:sp>
    </p:spTree>
    <p:extLst>
      <p:ext uri="{BB962C8B-B14F-4D97-AF65-F5344CB8AC3E}">
        <p14:creationId xmlns:p14="http://schemas.microsoft.com/office/powerpoint/2010/main" val="2305895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0" y="0"/>
            <a:ext cx="9144000" cy="6858000"/>
          </a:xfrm>
          <a:prstGeom prst="rect">
            <a:avLst/>
          </a:prstGeom>
          <a:solidFill>
            <a:srgbClr val="90827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GB"/>
          </a:p>
        </p:txBody>
      </p:sp>
      <p:sp>
        <p:nvSpPr>
          <p:cNvPr id="11" name="Rectangle 10"/>
          <p:cNvSpPr/>
          <p:nvPr/>
        </p:nvSpPr>
        <p:spPr>
          <a:xfrm>
            <a:off x="179512" y="146720"/>
            <a:ext cx="8784976" cy="6450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Sans MS" panose="030F0702030302020204" pitchFamily="66" charset="0"/>
            </a:endParaRPr>
          </a:p>
        </p:txBody>
      </p:sp>
      <p:sp>
        <p:nvSpPr>
          <p:cNvPr id="8" name="Rectangle 7"/>
          <p:cNvSpPr/>
          <p:nvPr/>
        </p:nvSpPr>
        <p:spPr>
          <a:xfrm>
            <a:off x="189408" y="1268760"/>
            <a:ext cx="8775079" cy="5678478"/>
          </a:xfrm>
          <a:prstGeom prst="rect">
            <a:avLst/>
          </a:prstGeom>
        </p:spPr>
        <p:txBody>
          <a:bodyPr wrap="square">
            <a:spAutoFit/>
          </a:bodyPr>
          <a:lstStyle/>
          <a:p>
            <a:r>
              <a:rPr lang="en-GB" sz="1600" dirty="0"/>
              <a:t>This consent form is a blanket consent form which covers the child for the whole school year</a:t>
            </a:r>
            <a:r>
              <a:rPr lang="en-GB" sz="1600" dirty="0" smtClean="0"/>
              <a:t>.</a:t>
            </a:r>
          </a:p>
          <a:p>
            <a:endParaRPr lang="en-GB" sz="1600" dirty="0" smtClean="0"/>
          </a:p>
          <a:p>
            <a:r>
              <a:rPr lang="en-GB" sz="1600" b="1" dirty="0" smtClean="0"/>
              <a:t>This </a:t>
            </a:r>
            <a:r>
              <a:rPr lang="en-GB" sz="1600" b="1" dirty="0"/>
              <a:t>means we will notify you </a:t>
            </a:r>
            <a:r>
              <a:rPr lang="en-GB" sz="1600" b="1" dirty="0" smtClean="0"/>
              <a:t>via letter or text of </a:t>
            </a:r>
            <a:r>
              <a:rPr lang="en-GB" sz="1600" b="1" dirty="0"/>
              <a:t>trips for your information only</a:t>
            </a:r>
            <a:r>
              <a:rPr lang="en-GB" sz="1600" dirty="0"/>
              <a:t> and you do not need to give consent each time your child goes on an educational visit or represents the school at other </a:t>
            </a:r>
            <a:r>
              <a:rPr lang="en-GB" sz="1600" dirty="0" smtClean="0"/>
              <a:t>events</a:t>
            </a:r>
            <a:r>
              <a:rPr lang="en-GB" sz="1600" dirty="0"/>
              <a:t> </a:t>
            </a:r>
            <a:r>
              <a:rPr lang="en-GB" sz="1600" dirty="0" smtClean="0"/>
              <a:t>within our local area.  (see map below)</a:t>
            </a:r>
          </a:p>
          <a:p>
            <a:endParaRPr lang="en-GB" sz="1600" dirty="0" smtClean="0"/>
          </a:p>
          <a:p>
            <a:r>
              <a:rPr lang="en-GB" sz="1600" dirty="0" smtClean="0"/>
              <a:t>If the school organises a trip that involves public transport, entering central London or outside our local area parents will be informed by letter, with key information shared.  Parents will be asked to sign a separate permission form.  </a:t>
            </a:r>
          </a:p>
          <a:p>
            <a:endParaRPr lang="en-GB" sz="900" dirty="0"/>
          </a:p>
          <a:p>
            <a:r>
              <a:rPr lang="en-GB" sz="1600" dirty="0"/>
              <a:t>If you do not wish for your child to attend a particular </a:t>
            </a:r>
            <a:endParaRPr lang="en-GB" sz="1600" dirty="0" smtClean="0"/>
          </a:p>
          <a:p>
            <a:r>
              <a:rPr lang="en-GB" sz="1600" dirty="0" smtClean="0"/>
              <a:t>trip </a:t>
            </a:r>
            <a:r>
              <a:rPr lang="en-GB" sz="1600" dirty="0"/>
              <a:t>we would ask you put the reason in writing and return </a:t>
            </a:r>
            <a:endParaRPr lang="en-GB" sz="1600" dirty="0" smtClean="0"/>
          </a:p>
          <a:p>
            <a:r>
              <a:rPr lang="en-GB" sz="1600" dirty="0" smtClean="0"/>
              <a:t>this </a:t>
            </a:r>
            <a:r>
              <a:rPr lang="en-GB" sz="1600" dirty="0"/>
              <a:t>to the school office</a:t>
            </a:r>
            <a:r>
              <a:rPr lang="en-GB" sz="1600" dirty="0" smtClean="0"/>
              <a:t>.</a:t>
            </a:r>
          </a:p>
          <a:p>
            <a:endParaRPr lang="en-GB" sz="1600" dirty="0"/>
          </a:p>
          <a:p>
            <a:r>
              <a:rPr lang="en-GB" sz="1600" dirty="0" smtClean="0"/>
              <a:t>I am the parent/carer of the above child and I give my consent</a:t>
            </a:r>
          </a:p>
          <a:p>
            <a:r>
              <a:rPr lang="en-GB" sz="1600" dirty="0" smtClean="0"/>
              <a:t>for the 2018/2019 school year for my child to attend all local </a:t>
            </a:r>
          </a:p>
          <a:p>
            <a:r>
              <a:rPr lang="en-GB" sz="1600" dirty="0"/>
              <a:t>E</a:t>
            </a:r>
            <a:r>
              <a:rPr lang="en-GB" sz="1600" dirty="0" smtClean="0"/>
              <a:t>ducational visits and enrichments that are within the local </a:t>
            </a:r>
          </a:p>
          <a:p>
            <a:r>
              <a:rPr lang="en-GB" sz="1600" dirty="0"/>
              <a:t>b</a:t>
            </a:r>
            <a:r>
              <a:rPr lang="en-GB" sz="1600" dirty="0" smtClean="0"/>
              <a:t>oundaries</a:t>
            </a:r>
            <a:endParaRPr lang="en-GB" sz="1600" dirty="0"/>
          </a:p>
          <a:p>
            <a:endParaRPr lang="en-GB" sz="1600" dirty="0"/>
          </a:p>
          <a:p>
            <a:r>
              <a:rPr lang="en-GB" sz="1600" dirty="0" smtClean="0"/>
              <a:t>Signed:</a:t>
            </a:r>
          </a:p>
          <a:p>
            <a:r>
              <a:rPr lang="en-GB" sz="1600" dirty="0" smtClean="0"/>
              <a:t>Parent/Carer Name:</a:t>
            </a:r>
          </a:p>
          <a:p>
            <a:r>
              <a:rPr lang="en-GB" sz="1600" dirty="0" smtClean="0"/>
              <a:t>Date:</a:t>
            </a:r>
          </a:p>
          <a:p>
            <a:endParaRPr lang="en-GB" dirty="0"/>
          </a:p>
        </p:txBody>
      </p:sp>
      <p:sp>
        <p:nvSpPr>
          <p:cNvPr id="6" name="Rectangle 5"/>
          <p:cNvSpPr/>
          <p:nvPr/>
        </p:nvSpPr>
        <p:spPr>
          <a:xfrm>
            <a:off x="323528" y="260648"/>
            <a:ext cx="8496943" cy="360040"/>
          </a:xfrm>
          <a:prstGeom prst="rect">
            <a:avLst/>
          </a:prstGeom>
          <a:solidFill>
            <a:srgbClr val="908270"/>
          </a:solidFill>
          <a:ln>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bg1"/>
                </a:solidFill>
                <a:latin typeface="Comic Sans MS" panose="030F0702030302020204" pitchFamily="66" charset="0"/>
              </a:rPr>
              <a:t>Annual Education Visits and Enrichment </a:t>
            </a:r>
            <a:endParaRPr lang="en-GB" b="1" dirty="0">
              <a:solidFill>
                <a:schemeClr val="bg1"/>
              </a:solidFill>
              <a:latin typeface="Comic Sans MS" panose="030F0702030302020204" pitchFamily="66" charset="0"/>
            </a:endParaRPr>
          </a:p>
        </p:txBody>
      </p:sp>
      <p:sp>
        <p:nvSpPr>
          <p:cNvPr id="10" name="Rectangle 9"/>
          <p:cNvSpPr/>
          <p:nvPr/>
        </p:nvSpPr>
        <p:spPr>
          <a:xfrm>
            <a:off x="323528" y="809700"/>
            <a:ext cx="8424936" cy="432048"/>
          </a:xfrm>
          <a:prstGeom prst="rect">
            <a:avLst/>
          </a:prstGeom>
          <a:solidFill>
            <a:schemeClr val="bg1"/>
          </a:solidFill>
          <a:ln w="76200">
            <a:solidFill>
              <a:srgbClr val="908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95C11F"/>
                </a:solidFill>
                <a:latin typeface="Comic Sans MS" panose="030F0702030302020204" pitchFamily="66" charset="0"/>
              </a:rPr>
              <a:t>My child's full name is :………………………………………… Class…………………………………..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492" y="3372036"/>
            <a:ext cx="2652713"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773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21860</TotalTime>
  <Words>1258</Words>
  <Application>Microsoft Office PowerPoint</Application>
  <PresentationFormat>On-screen Show (4:3)</PresentationFormat>
  <Paragraphs>143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CHeadon</dc:creator>
  <cp:lastModifiedBy>Neil Richardson</cp:lastModifiedBy>
  <cp:revision>89</cp:revision>
  <cp:lastPrinted>2018-06-08T05:57:33Z</cp:lastPrinted>
  <dcterms:created xsi:type="dcterms:W3CDTF">2017-04-20T10:14:25Z</dcterms:created>
  <dcterms:modified xsi:type="dcterms:W3CDTF">2018-06-12T07:23:55Z</dcterms:modified>
</cp:coreProperties>
</file>