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58" r:id="rId6"/>
    <p:sldId id="259"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u="sng" dirty="0" err="1" smtClean="0"/>
              <a:t>Headteachers</a:t>
            </a:r>
            <a:r>
              <a:rPr lang="en-GB" sz="6000" u="sng" dirty="0" smtClean="0"/>
              <a:t> Coffee Morning </a:t>
            </a:r>
            <a:r>
              <a:rPr lang="en-GB" sz="4400" dirty="0" smtClean="0"/>
              <a:t/>
            </a:r>
            <a:br>
              <a:rPr lang="en-GB" sz="4400" dirty="0" smtClean="0"/>
            </a:br>
            <a:r>
              <a:rPr lang="en-GB" sz="3200" dirty="0" smtClean="0"/>
              <a:t>Monday 25</a:t>
            </a:r>
            <a:r>
              <a:rPr lang="en-GB" sz="3200" baseline="30000" dirty="0" smtClean="0"/>
              <a:t>th</a:t>
            </a:r>
            <a:r>
              <a:rPr lang="en-GB" sz="3200" dirty="0" smtClean="0"/>
              <a:t> November </a:t>
            </a:r>
            <a:r>
              <a:rPr lang="en-GB" sz="3200" dirty="0" smtClean="0"/>
              <a:t>2019</a:t>
            </a:r>
            <a:endParaRPr lang="en-GB" sz="3200" dirty="0"/>
          </a:p>
        </p:txBody>
      </p:sp>
    </p:spTree>
    <p:extLst>
      <p:ext uri="{BB962C8B-B14F-4D97-AF65-F5344CB8AC3E}">
        <p14:creationId xmlns:p14="http://schemas.microsoft.com/office/powerpoint/2010/main" val="191333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197"/>
            <a:ext cx="9404723" cy="1886988"/>
          </a:xfrm>
        </p:spPr>
        <p:txBody>
          <a:bodyPr/>
          <a:lstStyle/>
          <a:p>
            <a:r>
              <a:rPr lang="en-GB" dirty="0" smtClean="0"/>
              <a:t>Communication</a:t>
            </a:r>
            <a:br>
              <a:rPr lang="en-GB" dirty="0" smtClean="0"/>
            </a:br>
            <a:r>
              <a:rPr lang="en-GB" dirty="0" smtClean="0"/>
              <a:t> - </a:t>
            </a:r>
            <a:r>
              <a:rPr lang="en-GB" sz="2400" dirty="0" smtClean="0"/>
              <a:t>we will always ensure we communicate with letters, e-mails and newsletters. All letters and newsletters are then added to the  school website. Please see images below as to where to find them. </a:t>
            </a:r>
            <a:endParaRPr lang="en-GB" sz="2400" dirty="0"/>
          </a:p>
        </p:txBody>
      </p:sp>
      <p:pic>
        <p:nvPicPr>
          <p:cNvPr id="6" name="Content Placeholder 5"/>
          <p:cNvPicPr>
            <a:picLocks noGrp="1" noChangeAspect="1"/>
          </p:cNvPicPr>
          <p:nvPr>
            <p:ph idx="1"/>
          </p:nvPr>
        </p:nvPicPr>
        <p:blipFill rotWithShape="1">
          <a:blip r:embed="rId2"/>
          <a:srcRect r="50640" b="4841"/>
          <a:stretch/>
        </p:blipFill>
        <p:spPr>
          <a:xfrm>
            <a:off x="39151" y="2825319"/>
            <a:ext cx="5704811" cy="3857610"/>
          </a:xfrm>
          <a:prstGeom prst="rect">
            <a:avLst/>
          </a:prstGeom>
        </p:spPr>
      </p:pic>
      <p:pic>
        <p:nvPicPr>
          <p:cNvPr id="8" name="Picture 7"/>
          <p:cNvPicPr>
            <a:picLocks noChangeAspect="1"/>
          </p:cNvPicPr>
          <p:nvPr/>
        </p:nvPicPr>
        <p:blipFill rotWithShape="1">
          <a:blip r:embed="rId3"/>
          <a:srcRect l="-146" t="1" r="50934" b="583"/>
          <a:stretch/>
        </p:blipFill>
        <p:spPr>
          <a:xfrm>
            <a:off x="5743962" y="2825319"/>
            <a:ext cx="6321243" cy="3857610"/>
          </a:xfrm>
          <a:prstGeom prst="rect">
            <a:avLst/>
          </a:prstGeom>
        </p:spPr>
      </p:pic>
    </p:spTree>
    <p:extLst>
      <p:ext uri="{BB962C8B-B14F-4D97-AF65-F5344CB8AC3E}">
        <p14:creationId xmlns:p14="http://schemas.microsoft.com/office/powerpoint/2010/main" val="59530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for the Governors </a:t>
            </a:r>
            <a:endParaRPr lang="en-GB" dirty="0"/>
          </a:p>
        </p:txBody>
      </p:sp>
      <p:sp>
        <p:nvSpPr>
          <p:cNvPr id="3" name="Content Placeholder 2"/>
          <p:cNvSpPr>
            <a:spLocks noGrp="1"/>
          </p:cNvSpPr>
          <p:nvPr>
            <p:ph idx="1"/>
          </p:nvPr>
        </p:nvSpPr>
        <p:spPr>
          <a:xfrm>
            <a:off x="995247" y="1429463"/>
            <a:ext cx="8946541" cy="4796770"/>
          </a:xfrm>
        </p:spPr>
        <p:txBody>
          <a:bodyPr>
            <a:normAutofit fontScale="92500" lnSpcReduction="20000"/>
          </a:bodyPr>
          <a:lstStyle/>
          <a:p>
            <a:pPr marL="0" indent="0">
              <a:buNone/>
            </a:pPr>
            <a:r>
              <a:rPr lang="en-GB" dirty="0" smtClean="0"/>
              <a:t>It was very clear in the meeting this morning, that parents would like to know about the permanent leadership structure of the school. We have advised the Chair, Harry Oulton, and listed the following points you would like to have more information on. Below are some of the models that governors have been researching. These are not all necessarily options but models that other schools have followed. Governors will liaise with parents in the near future regarding the agreed structure. </a:t>
            </a:r>
          </a:p>
          <a:p>
            <a:r>
              <a:rPr lang="en-GB" dirty="0" err="1" smtClean="0"/>
              <a:t>Academisation</a:t>
            </a:r>
            <a:r>
              <a:rPr lang="en-GB" dirty="0" smtClean="0"/>
              <a:t> – schools have full autonomy of how they run the school but receive no funding from the local authority</a:t>
            </a:r>
          </a:p>
          <a:p>
            <a:r>
              <a:rPr lang="en-GB" dirty="0" smtClean="0"/>
              <a:t>Soft Federation – two or more schools sharing an executive head, funding, resources. Each school has their own Head of School and governing board. </a:t>
            </a:r>
          </a:p>
          <a:p>
            <a:r>
              <a:rPr lang="en-GB" dirty="0" smtClean="0"/>
              <a:t>Hard Federation – as many as five schools or more sharing an executive head. Each school having their own Head of School but sharing one governing board.</a:t>
            </a:r>
          </a:p>
          <a:p>
            <a:r>
              <a:rPr lang="en-GB" dirty="0" smtClean="0"/>
              <a:t>Traditional Format – the format we have been used to as St John’s, a Headteacher, a Deputy Head and/or Assistant Head teachers.</a:t>
            </a:r>
          </a:p>
        </p:txBody>
      </p:sp>
    </p:spTree>
    <p:extLst>
      <p:ext uri="{BB962C8B-B14F-4D97-AF65-F5344CB8AC3E}">
        <p14:creationId xmlns:p14="http://schemas.microsoft.com/office/powerpoint/2010/main" val="223303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Staffing Changes</a:t>
            </a:r>
            <a:endParaRPr lang="en-GB" dirty="0"/>
          </a:p>
        </p:txBody>
      </p:sp>
      <p:sp>
        <p:nvSpPr>
          <p:cNvPr id="3" name="Content Placeholder 2"/>
          <p:cNvSpPr>
            <a:spLocks noGrp="1"/>
          </p:cNvSpPr>
          <p:nvPr>
            <p:ph idx="1"/>
          </p:nvPr>
        </p:nvSpPr>
        <p:spPr>
          <a:xfrm>
            <a:off x="1104293" y="1570780"/>
            <a:ext cx="8946541" cy="4195481"/>
          </a:xfrm>
        </p:spPr>
        <p:txBody>
          <a:bodyPr>
            <a:normAutofit fontScale="92500" lnSpcReduction="20000"/>
          </a:bodyPr>
          <a:lstStyle/>
          <a:p>
            <a:pPr marL="0" indent="0">
              <a:buNone/>
            </a:pPr>
            <a:r>
              <a:rPr lang="en-GB" dirty="0" smtClean="0"/>
              <a:t>Unfortunately we can not prevent staff from leaving, however we will do everything to ensure that the children’s education is not affected by these changes. </a:t>
            </a:r>
          </a:p>
          <a:p>
            <a:r>
              <a:rPr lang="en-GB" dirty="0" smtClean="0"/>
              <a:t>Miss Newman has resigned and therefore will leave the school at Christmas. We have employed an experienced teacher with leadership experience to replace her. We are hoping to secure some hand over days in the next few weeks. </a:t>
            </a:r>
          </a:p>
          <a:p>
            <a:r>
              <a:rPr lang="en-GB" dirty="0" smtClean="0"/>
              <a:t>Mrs Sime and Mrs Hodgson will both start their maternity leave in April. Mrs Sime will be replaced by another teacher for the whole of her maternity leave. Mrs Hodgson will be covered for the period of her maternity also. LDBS and the governors will ensure that a suitable candidate will be appointed to cover her maternity leave for its entirety. </a:t>
            </a:r>
          </a:p>
          <a:p>
            <a:r>
              <a:rPr lang="en-GB" dirty="0" smtClean="0"/>
              <a:t>Mrs Read is currently contracted for the rest of this academic year. Depending on the model the governors choose to go forward with, will depend on whether or not her contract is extended. </a:t>
            </a:r>
            <a:endParaRPr lang="en-GB" dirty="0"/>
          </a:p>
        </p:txBody>
      </p:sp>
    </p:spTree>
    <p:extLst>
      <p:ext uri="{BB962C8B-B14F-4D97-AF65-F5344CB8AC3E}">
        <p14:creationId xmlns:p14="http://schemas.microsoft.com/office/powerpoint/2010/main" val="269244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FOSJ+</a:t>
            </a:r>
            <a:endParaRPr lang="en-GB" dirty="0"/>
          </a:p>
        </p:txBody>
      </p:sp>
      <p:sp>
        <p:nvSpPr>
          <p:cNvPr id="3" name="Content Placeholder 2"/>
          <p:cNvSpPr>
            <a:spLocks noGrp="1"/>
          </p:cNvSpPr>
          <p:nvPr>
            <p:ph idx="1"/>
          </p:nvPr>
        </p:nvSpPr>
        <p:spPr>
          <a:xfrm>
            <a:off x="1104293" y="1396213"/>
            <a:ext cx="8946541" cy="4195481"/>
          </a:xfrm>
        </p:spPr>
        <p:txBody>
          <a:bodyPr>
            <a:normAutofit fontScale="92500" lnSpcReduction="20000"/>
          </a:bodyPr>
          <a:lstStyle/>
          <a:p>
            <a:pPr marL="0" indent="0">
              <a:buNone/>
            </a:pPr>
            <a:r>
              <a:rPr lang="en-GB" dirty="0" smtClean="0"/>
              <a:t>Money spent so far;</a:t>
            </a:r>
          </a:p>
          <a:p>
            <a:r>
              <a:rPr lang="en-GB" dirty="0" smtClean="0"/>
              <a:t>Books for Power of Reading</a:t>
            </a:r>
            <a:endParaRPr lang="en-GB" dirty="0"/>
          </a:p>
          <a:p>
            <a:r>
              <a:rPr lang="en-GB" dirty="0" smtClean="0"/>
              <a:t>Big Foot Education Worry Wizard Drama Workshop</a:t>
            </a:r>
          </a:p>
          <a:p>
            <a:r>
              <a:rPr lang="en-GB" dirty="0" smtClean="0"/>
              <a:t>Resources for Gardening Club, e.g. soil, shed, trees, plants, wellies</a:t>
            </a:r>
          </a:p>
          <a:p>
            <a:r>
              <a:rPr lang="en-GB" dirty="0" smtClean="0"/>
              <a:t>Recorders</a:t>
            </a:r>
          </a:p>
          <a:p>
            <a:r>
              <a:rPr lang="en-GB" dirty="0" smtClean="0"/>
              <a:t>Yoga mats and fleeces </a:t>
            </a:r>
          </a:p>
          <a:p>
            <a:r>
              <a:rPr lang="en-GB" dirty="0" smtClean="0"/>
              <a:t>£1000 to every class to spend on resources to make the curriculum more creative</a:t>
            </a:r>
          </a:p>
          <a:p>
            <a:pPr marL="0" indent="0">
              <a:buNone/>
            </a:pPr>
            <a:endParaRPr lang="en-GB" dirty="0"/>
          </a:p>
          <a:p>
            <a:pPr marL="0" indent="0">
              <a:buNone/>
            </a:pPr>
            <a:r>
              <a:rPr lang="en-GB" dirty="0" smtClean="0"/>
              <a:t>Future spending;</a:t>
            </a:r>
          </a:p>
          <a:p>
            <a:r>
              <a:rPr lang="en-GB" dirty="0" smtClean="0"/>
              <a:t>A set of Google Chrome books</a:t>
            </a:r>
          </a:p>
          <a:p>
            <a:r>
              <a:rPr lang="en-GB" dirty="0" smtClean="0"/>
              <a:t>My Space counselling service </a:t>
            </a:r>
          </a:p>
          <a:p>
            <a:endParaRPr lang="en-GB" dirty="0" smtClean="0"/>
          </a:p>
          <a:p>
            <a:endParaRPr lang="en-GB" dirty="0" smtClean="0"/>
          </a:p>
        </p:txBody>
      </p:sp>
    </p:spTree>
    <p:extLst>
      <p:ext uri="{BB962C8B-B14F-4D97-AF65-F5344CB8AC3E}">
        <p14:creationId xmlns:p14="http://schemas.microsoft.com/office/powerpoint/2010/main" val="17249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St John’s</a:t>
            </a:r>
            <a:endParaRPr lang="en-GB" dirty="0"/>
          </a:p>
        </p:txBody>
      </p:sp>
      <p:sp>
        <p:nvSpPr>
          <p:cNvPr id="3" name="Content Placeholder 2"/>
          <p:cNvSpPr>
            <a:spLocks noGrp="1"/>
          </p:cNvSpPr>
          <p:nvPr>
            <p:ph idx="1"/>
          </p:nvPr>
        </p:nvSpPr>
        <p:spPr>
          <a:xfrm>
            <a:off x="1104293" y="1387899"/>
            <a:ext cx="8946541" cy="4539076"/>
          </a:xfrm>
        </p:spPr>
        <p:txBody>
          <a:bodyPr>
            <a:normAutofit fontScale="92500" lnSpcReduction="10000"/>
          </a:bodyPr>
          <a:lstStyle/>
          <a:p>
            <a:r>
              <a:rPr lang="en-GB" dirty="0" smtClean="0"/>
              <a:t>Reception class have 1:1 reading weekly with a teacher or teaching assistant.</a:t>
            </a:r>
          </a:p>
          <a:p>
            <a:r>
              <a:rPr lang="en-GB" dirty="0" smtClean="0"/>
              <a:t>Year 1 and Year 2 have guided reading – this happens in small groups of around six </a:t>
            </a:r>
            <a:r>
              <a:rPr lang="en-GB" dirty="0"/>
              <a:t>c</a:t>
            </a:r>
            <a:r>
              <a:rPr lang="en-GB" dirty="0" smtClean="0"/>
              <a:t>hildren. Each child in the group will read in the session and the teacher will ask targeted questions on comprehension, inference and a number of other skills. What happens in these sessions is not recorded in home readers. Home readers are for parents to comment on how their children are reading at home, what books they have read and how they enjoyed them. </a:t>
            </a:r>
          </a:p>
          <a:p>
            <a:r>
              <a:rPr lang="en-GB" dirty="0" smtClean="0"/>
              <a:t>Key Stage 2 (Years 3-6) have whole class reading. The whole class will focus on a piece of text and analyse it looking at a number of different reading skills over the week. Reading records will have a reading challenge suggested in them for children to try to achieve twice over the week. Reading records are for children and adults to comment on their reading. Teachers will acknowledge this each week. </a:t>
            </a:r>
          </a:p>
        </p:txBody>
      </p:sp>
    </p:spTree>
    <p:extLst>
      <p:ext uri="{BB962C8B-B14F-4D97-AF65-F5344CB8AC3E}">
        <p14:creationId xmlns:p14="http://schemas.microsoft.com/office/powerpoint/2010/main" val="213287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Banded Reading Books</a:t>
            </a:r>
            <a:endParaRPr lang="en-GB" dirty="0"/>
          </a:p>
        </p:txBody>
      </p:sp>
      <p:sp>
        <p:nvSpPr>
          <p:cNvPr id="3" name="Content Placeholder 2"/>
          <p:cNvSpPr>
            <a:spLocks noGrp="1"/>
          </p:cNvSpPr>
          <p:nvPr>
            <p:ph idx="1"/>
          </p:nvPr>
        </p:nvSpPr>
        <p:spPr>
          <a:xfrm>
            <a:off x="1003560" y="1545842"/>
            <a:ext cx="8946541" cy="4131751"/>
          </a:xfrm>
        </p:spPr>
        <p:txBody>
          <a:bodyPr>
            <a:normAutofit/>
          </a:bodyPr>
          <a:lstStyle/>
          <a:p>
            <a:r>
              <a:rPr lang="en-GB" dirty="0" smtClean="0"/>
              <a:t>Last year, a large amount of money was spent on banded reading books for Years 1 and 2. It has been brought to our attention by parents that these resources seem to have run low. </a:t>
            </a:r>
          </a:p>
          <a:p>
            <a:r>
              <a:rPr lang="en-GB" dirty="0" smtClean="0"/>
              <a:t>We have looked into this further and it does seem that there is a shortage in quite a few coloured bandings. We are therefore requesting that all parents of previous Year 1 and Year 2 children please check at home and see if there are any of St John’s books hiding on your book shelves that you could send back in to us. </a:t>
            </a:r>
          </a:p>
          <a:p>
            <a:r>
              <a:rPr lang="en-GB" dirty="0" smtClean="0"/>
              <a:t>We are also going to replenish the books in the bandings that we see the gaps, and use some of the FOSJ+ money to do this. </a:t>
            </a:r>
          </a:p>
        </p:txBody>
      </p:sp>
    </p:spTree>
    <p:extLst>
      <p:ext uri="{BB962C8B-B14F-4D97-AF65-F5344CB8AC3E}">
        <p14:creationId xmlns:p14="http://schemas.microsoft.com/office/powerpoint/2010/main" val="187174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Changes </a:t>
            </a:r>
            <a:endParaRPr lang="en-GB" dirty="0"/>
          </a:p>
        </p:txBody>
      </p:sp>
      <p:sp>
        <p:nvSpPr>
          <p:cNvPr id="3" name="Content Placeholder 2"/>
          <p:cNvSpPr>
            <a:spLocks noGrp="1"/>
          </p:cNvSpPr>
          <p:nvPr>
            <p:ph idx="1"/>
          </p:nvPr>
        </p:nvSpPr>
        <p:spPr>
          <a:xfrm>
            <a:off x="970308" y="1263210"/>
            <a:ext cx="10418128" cy="5062775"/>
          </a:xfrm>
        </p:spPr>
        <p:txBody>
          <a:bodyPr>
            <a:normAutofit/>
          </a:bodyPr>
          <a:lstStyle/>
          <a:p>
            <a:pPr marL="0" indent="0">
              <a:buNone/>
            </a:pPr>
            <a:r>
              <a:rPr lang="en-GB" dirty="0" smtClean="0"/>
              <a:t>This year there have been a few changes to systems and resources used;</a:t>
            </a:r>
          </a:p>
          <a:p>
            <a:r>
              <a:rPr lang="en-GB" dirty="0" smtClean="0"/>
              <a:t>Power of Reading is a new English structure in which lessons are based around high quality text, including more opportunities for speaking &amp; listening, poetry and drama. Money raised via FOSJ+ has helped us to fund the resources to roll this out across the school. </a:t>
            </a:r>
            <a:endParaRPr lang="en-GB" dirty="0"/>
          </a:p>
          <a:p>
            <a:r>
              <a:rPr lang="en-GB" dirty="0" smtClean="0"/>
              <a:t>Going for Gold behaviour scheme has been introduced for clarity amongst all children and adults. It aims to promote positive behaviour and to help the children be outstanding members of the community in the classroom, school and wider community. Going for Gold embraces the same rewards structure that has been used at St. John’s and other schools in the past.</a:t>
            </a:r>
          </a:p>
          <a:p>
            <a:r>
              <a:rPr lang="en-GB" dirty="0" smtClean="0"/>
              <a:t>Creative Fridays have been a great addition to St John’s for a number of reasons. Children are learning topics in history and geography through art, drama and cookery. Teachers timetables have been freed up a lot more in doing this, which allows all subjects now to be taught fully and to a high standard. </a:t>
            </a:r>
            <a:endParaRPr lang="en-GB" dirty="0"/>
          </a:p>
        </p:txBody>
      </p:sp>
    </p:spTree>
    <p:extLst>
      <p:ext uri="{BB962C8B-B14F-4D97-AF65-F5344CB8AC3E}">
        <p14:creationId xmlns:p14="http://schemas.microsoft.com/office/powerpoint/2010/main" val="181700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sp>
        <p:nvSpPr>
          <p:cNvPr id="3" name="Content Placeholder 2"/>
          <p:cNvSpPr>
            <a:spLocks noGrp="1"/>
          </p:cNvSpPr>
          <p:nvPr>
            <p:ph idx="1"/>
          </p:nvPr>
        </p:nvSpPr>
        <p:spPr>
          <a:xfrm>
            <a:off x="1011872" y="1462715"/>
            <a:ext cx="8946541" cy="4195481"/>
          </a:xfrm>
        </p:spPr>
        <p:txBody>
          <a:bodyPr>
            <a:normAutofit fontScale="85000" lnSpcReduction="20000"/>
          </a:bodyPr>
          <a:lstStyle/>
          <a:p>
            <a:r>
              <a:rPr lang="en-GB" dirty="0" smtClean="0"/>
              <a:t>Some excellent points were raised this morning, and a number of valid questions were asked, which we hope we answered to your satisfaction. </a:t>
            </a:r>
          </a:p>
          <a:p>
            <a:r>
              <a:rPr lang="en-GB" dirty="0" smtClean="0"/>
              <a:t>If you require anymore information on any of the topics covered this morning, please do not hesitate to come and speak to either of us. </a:t>
            </a:r>
          </a:p>
          <a:p>
            <a:r>
              <a:rPr lang="en-GB" dirty="0" smtClean="0"/>
              <a:t>There is a brilliant community here at St John’s and it was very clear from the meeting this morning that this is something we do not wish to loose. Let’s all continue to pull together to support our children to have the best experience they possibly can at this wonderful school. </a:t>
            </a:r>
          </a:p>
          <a:p>
            <a:r>
              <a:rPr lang="en-GB" dirty="0" smtClean="0"/>
              <a:t>As requested, a </a:t>
            </a:r>
            <a:r>
              <a:rPr lang="en-GB" dirty="0" err="1" smtClean="0"/>
              <a:t>Headteachers</a:t>
            </a:r>
            <a:r>
              <a:rPr lang="en-GB" dirty="0" smtClean="0"/>
              <a:t> update meeting will be held once every half term, where we will share any changes or developments and we would welcome you to ask questions and make suggestions. The next </a:t>
            </a:r>
            <a:r>
              <a:rPr lang="en-GB" dirty="0" err="1" smtClean="0"/>
              <a:t>Headteachers</a:t>
            </a:r>
            <a:r>
              <a:rPr lang="en-GB" dirty="0" smtClean="0"/>
              <a:t> update meeting will be held on Monday 20</a:t>
            </a:r>
            <a:r>
              <a:rPr lang="en-GB" baseline="30000" dirty="0" smtClean="0"/>
              <a:t>th</a:t>
            </a:r>
            <a:r>
              <a:rPr lang="en-GB" dirty="0" smtClean="0"/>
              <a:t> January, 9-10am in </a:t>
            </a:r>
            <a:r>
              <a:rPr lang="en-GB" dirty="0" err="1" smtClean="0"/>
              <a:t>Maberly</a:t>
            </a:r>
            <a:r>
              <a:rPr lang="en-GB" dirty="0" smtClean="0"/>
              <a:t> Hall. </a:t>
            </a:r>
          </a:p>
          <a:p>
            <a:endParaRPr lang="en-GB" dirty="0"/>
          </a:p>
          <a:p>
            <a:pPr marL="0" indent="0">
              <a:buNone/>
            </a:pPr>
            <a:r>
              <a:rPr lang="en-GB" dirty="0" smtClean="0"/>
              <a:t>Best wishes, </a:t>
            </a:r>
          </a:p>
          <a:p>
            <a:pPr marL="0" indent="0">
              <a:buNone/>
            </a:pPr>
            <a:r>
              <a:rPr lang="en-GB" dirty="0" smtClean="0"/>
              <a:t>Mrs Read and Mrs Hodgson </a:t>
            </a:r>
            <a:endParaRPr lang="en-GB" dirty="0"/>
          </a:p>
        </p:txBody>
      </p:sp>
    </p:spTree>
    <p:extLst>
      <p:ext uri="{BB962C8B-B14F-4D97-AF65-F5344CB8AC3E}">
        <p14:creationId xmlns:p14="http://schemas.microsoft.com/office/powerpoint/2010/main" val="2954236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392</TotalTime>
  <Words>1112</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Headteachers Coffee Morning  Monday 25th November 2019</vt:lpstr>
      <vt:lpstr>Communication  - we will always ensure we communicate with letters, e-mails and newsletters. All letters and newsletters are then added to the  school website. Please see images below as to where to find them. </vt:lpstr>
      <vt:lpstr>Question for the Governors </vt:lpstr>
      <vt:lpstr>Staffing Changes</vt:lpstr>
      <vt:lpstr>FOSJ+</vt:lpstr>
      <vt:lpstr>Reading at St John’s</vt:lpstr>
      <vt:lpstr>Banded Reading Books</vt:lpstr>
      <vt:lpstr>Educational Changes </vt:lpstr>
      <vt:lpstr>Thank You </vt:lpstr>
    </vt:vector>
  </TitlesOfParts>
  <Company>ST John's Highbury Vale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lhodgson</dc:creator>
  <cp:lastModifiedBy>Anne-Marie Sims</cp:lastModifiedBy>
  <cp:revision>19</cp:revision>
  <dcterms:created xsi:type="dcterms:W3CDTF">2019-11-21T12:55:15Z</dcterms:created>
  <dcterms:modified xsi:type="dcterms:W3CDTF">2019-11-25T14:17:43Z</dcterms:modified>
</cp:coreProperties>
</file>